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2" r:id="rId5"/>
    <p:sldId id="267" r:id="rId6"/>
    <p:sldId id="281" r:id="rId7"/>
    <p:sldId id="282" r:id="rId8"/>
    <p:sldId id="269" r:id="rId9"/>
    <p:sldId id="268" r:id="rId10"/>
    <p:sldId id="276" r:id="rId11"/>
    <p:sldId id="274" r:id="rId12"/>
    <p:sldId id="270" r:id="rId13"/>
    <p:sldId id="277" r:id="rId14"/>
    <p:sldId id="275" r:id="rId15"/>
    <p:sldId id="278" r:id="rId16"/>
    <p:sldId id="279" r:id="rId17"/>
    <p:sldId id="273" r:id="rId18"/>
    <p:sldId id="280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4"/>
    <a:srgbClr val="F65E00"/>
    <a:srgbClr val="6E388E"/>
    <a:srgbClr val="4B5556"/>
    <a:srgbClr val="F0EAFA"/>
    <a:srgbClr val="9FA52B"/>
    <a:srgbClr val="C6CE41"/>
    <a:srgbClr val="FF914D"/>
    <a:srgbClr val="39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14" autoAdjust="0"/>
  </p:normalViewPr>
  <p:slideViewPr>
    <p:cSldViewPr snapToGrid="0">
      <p:cViewPr>
        <p:scale>
          <a:sx n="70" d="100"/>
          <a:sy n="70" d="100"/>
        </p:scale>
        <p:origin x="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0FE7-35E4-4881-AC02-004E6FA24AAE}" type="datetimeFigureOut">
              <a:rPr lang="en-BE" smtClean="0"/>
              <a:t>25/11/2025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FD85-034B-470C-A33C-7D3BCD48D4C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009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Health accounts for the highest proportion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D85-034B-470C-A33C-7D3BCD48D4CA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48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Revealed Technology Advantage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D85-034B-470C-A33C-7D3BCD48D4CA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547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Late stage: in spite of Europe’s growth rate, it represent a modest growth increment. </a:t>
            </a:r>
          </a:p>
          <a:p>
            <a:r>
              <a:rPr lang="en-GB" dirty="0"/>
              <a:t>The gap is the largest: European deals at this stage represent 25% of the US equivalent.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D85-034B-470C-A33C-7D3BCD48D4CA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172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IPO: typically better outcome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D85-034B-470C-A33C-7D3BCD48D4CA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091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Overall Average EU: 12mil .Average US: 26mil</a:t>
            </a:r>
          </a:p>
          <a:p>
            <a:r>
              <a:rPr lang="en-GB" dirty="0" err="1"/>
              <a:t>Avg</a:t>
            </a:r>
            <a:r>
              <a:rPr lang="en-GB" dirty="0"/>
              <a:t> Late Stage in 2020: EU=27mil. US=59mil.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D85-034B-470C-A33C-7D3BCD48D4CA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784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ED7F0-DD6C-03DD-4D19-D0F390D4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C5EC5B-E556-2FCA-0C70-5A7A8E241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81FEC-92FC-A145-A832-CFB5C0AD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89A7-E9DC-4637-AD5A-8F9ECD30DE2E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D4938-4718-8A05-D39F-F5E52AFE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B948D-F0F9-E7C8-4049-DF986DA3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11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ED415B-42BF-6EF0-64E2-3204CD6B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9580-5F5C-4447-883F-4FF39306C614}" type="datetime1">
              <a:rPr lang="fr-BE" smtClean="0"/>
              <a:t>25-11-25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5BB77B-71B6-91B4-F2F3-4EC902BD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DF2062-A1BB-71E2-DD74-33E1B772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6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6A801-2FE1-C58A-559B-53EE824D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411F4-F0D2-8982-0851-B9D346BF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10C1E9-C94A-3C0B-6DA5-8A6A4DF65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C7E7A5-AE75-069B-72F7-1F197FC6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D2C-942C-4736-B5C0-AAEC47CF7414}" type="datetime1">
              <a:rPr lang="fr-BE" smtClean="0"/>
              <a:t>25-11-25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7CDDD-6307-4C0D-D111-0C211411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10A52D-E8FB-E7D9-29E5-EF403AE8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504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B7002-2F5B-0552-A6FE-54BAEF54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00CB1-AF14-628D-4BC6-73EBBD82E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5EC61F-BB95-9E0C-AD71-809491892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F33A22-C641-C0C6-D776-555A0DCD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98A-0828-4A78-8F3C-BEA2C6F9C149}" type="datetime1">
              <a:rPr lang="fr-BE" smtClean="0"/>
              <a:t>25-11-25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085AFA-69FA-1040-EDEB-C8D84654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30D709-60C7-ACE7-F706-BA350D67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379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A1B5A-7AB6-F25A-0211-6E97FBB6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C31761-4FA6-BA4F-221E-826738707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24C33-1C0D-6CAC-A38A-A735A1EE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00FA-DDD1-4180-9BF0-035B265F327F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E449F-666D-DE88-338E-DB9050A8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BD401-9684-325C-ABB0-B2D4ACA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627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AB6DFA-BF1F-982F-F47B-9FF2A7CF0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FBAF7A-D7B0-A3F0-8897-908A87866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68504-6370-8D7A-84B6-7324BE00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D73F-A595-41CC-925C-6B70246716C0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123FB-A8AF-868B-764B-F2595C34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CBCB32-1CE8-791A-DB1C-F1012F1C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0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6FE8-72EC-0BF6-4FF9-3B30A77A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D1B3F-0947-E32D-E3BB-157A3CFE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A9BC8-75F9-5A0C-3103-BD911FC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BD2-F7F7-4CE2-9ACE-E1CB33ED47FE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8BDBF-A1B0-B6E1-87B3-AD018D5E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DFF7E-B867-170A-501F-19A6B05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CEFB2-B72B-C0F5-7B07-8FDB4431B56D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55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6FE8-72EC-0BF6-4FF9-3B30A77A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D1B3F-0947-E32D-E3BB-157A3CFE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A9BC8-75F9-5A0C-3103-BD911FC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355A-DF1D-47E4-A0D2-F09E6D453E04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8BDBF-A1B0-B6E1-87B3-AD018D5E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DFF7E-B867-170A-501F-19A6B05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CEFB2-B72B-C0F5-7B07-8FDB4431B56D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C6C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40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6FE8-72EC-0BF6-4FF9-3B30A77A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D1B3F-0947-E32D-E3BB-157A3CFE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A9BC8-75F9-5A0C-3103-BD911FC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0FA0-3062-4E30-9F77-BB58782B03D5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8BDBF-A1B0-B6E1-87B3-AD018D5E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DFF7E-B867-170A-501F-19A6B05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CEFB2-B72B-C0F5-7B07-8FDB4431B56D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0072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34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6FE8-72EC-0BF6-4FF9-3B30A77A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D1B3F-0947-E32D-E3BB-157A3CFE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47121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A9BC8-75F9-5A0C-3103-BD911FC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D99-F7D4-4183-AB62-57BA14C78F41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8BDBF-A1B0-B6E1-87B3-AD018D5E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CEFB2-B72B-C0F5-7B07-8FDB4431B56D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6E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DFF7E-B867-170A-501F-19A6B05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089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753CE-97F8-9B60-C25B-7A781529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DEB535-D1C0-99B0-8FB3-6E1BD431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D04BD-A859-1D00-0A25-5598CB8C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224B-166F-4D49-938D-73957DD648D5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6562C7-8C5A-D52B-37A6-D4E2B8CE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DCAD6-BEBB-D481-1B7C-F2330C6850C4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6E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BE7E16-6A9C-E3AA-4A93-D0AD05A1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930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02792-40F6-7A42-B23D-612B609B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8009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28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5ADA8-0105-08C1-69A4-C53A856B4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1A104C-B3A5-7594-DC3B-FFBB8BCAC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ED91E-3F05-9DB7-F1AB-85EF1163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47-BD5F-48BF-A7BD-70E801B5803D}" type="datetime1">
              <a:rPr lang="fr-BE" smtClean="0"/>
              <a:t>25-11-25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BBCB67-D141-E6AD-88B5-E7724EB0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67BCCF-5C9C-EBB4-EC28-460F2012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AF900-77DA-047D-53F2-ECE6DE3F463B}"/>
              </a:ext>
            </a:extLst>
          </p:cNvPr>
          <p:cNvSpPr/>
          <p:nvPr userDrawn="1"/>
        </p:nvSpPr>
        <p:spPr>
          <a:xfrm>
            <a:off x="350870" y="373917"/>
            <a:ext cx="180758" cy="6492875"/>
          </a:xfrm>
          <a:prstGeom prst="rect">
            <a:avLst/>
          </a:prstGeom>
          <a:solidFill>
            <a:srgbClr val="6E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59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573B5-3545-0D32-67B5-3BD288434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020" y="223654"/>
            <a:ext cx="10582368" cy="823911"/>
          </a:xfrm>
        </p:spPr>
        <p:txBody>
          <a:bodyPr/>
          <a:lstStyle>
            <a:lvl1pPr>
              <a:defRPr sz="4000">
                <a:solidFill>
                  <a:srgbClr val="00728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BC2C80-384B-39A0-8871-FB3ACF55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020" y="1359008"/>
            <a:ext cx="52245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6EFD2C-1382-0EA6-82B2-05F2FA8F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020" y="2349607"/>
            <a:ext cx="5224555" cy="38400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B241D8-D961-10B1-FF4B-1D8E79C03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5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F7F4E-7C75-F300-DBB9-F23A92831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6324"/>
            <a:ext cx="5183188" cy="384333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00664A-D17D-A165-0285-86D85CA9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647-CF95-4E5B-86BA-A697C5A180C3}" type="datetime1">
              <a:rPr lang="fr-BE" smtClean="0"/>
              <a:t>25-11-25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9C4EED-76A9-1BBF-CB45-5632EC5A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2FF1B8-A6CD-3ECA-E39F-23833FBC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4FC14-3F2F-E9A4-67C5-722A3DA567E1}"/>
              </a:ext>
            </a:extLst>
          </p:cNvPr>
          <p:cNvSpPr/>
          <p:nvPr userDrawn="1"/>
        </p:nvSpPr>
        <p:spPr>
          <a:xfrm>
            <a:off x="350870" y="223653"/>
            <a:ext cx="172913" cy="6643139"/>
          </a:xfrm>
          <a:prstGeom prst="rect">
            <a:avLst/>
          </a:prstGeom>
          <a:solidFill>
            <a:srgbClr val="6E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8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15DB4-407B-934F-8C1F-2E5B281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93535F-8DF1-AD24-F713-C3C09439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4C8-5F48-45BE-BC65-81C843FCBEAC}" type="datetime1">
              <a:rPr lang="fr-BE" smtClean="0"/>
              <a:t>25-11-25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29B2F-7B52-CA06-A8C1-CD68678B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A9F1FC-F815-C474-D55D-AA348BF5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472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443D20-8B47-FDF1-53AF-053C1ACC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697C1F-11BB-ADB4-003E-327DDF95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D260E-5F41-2147-6AA9-BCDF42090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7D239-4491-4CBA-8F8A-6DCAF000F993}" type="datetime1">
              <a:rPr lang="fr-BE" smtClean="0"/>
              <a:t>25-11-25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54256-F3C1-36EE-0708-D10ED0B5C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64844F-514D-97E5-ED5B-1AF748D51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4CDB66-8127-44C6-94A5-CCEF954568A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37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9AFCC39-F879-94FA-1759-E06ACB9709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BE" b="1" dirty="0">
              <a:solidFill>
                <a:srgbClr val="007284"/>
              </a:solidFill>
            </a:endParaRPr>
          </a:p>
          <a:p>
            <a:pPr algn="ctr"/>
            <a:endParaRPr lang="fr-FR" sz="8000" b="1" baseline="30000" dirty="0">
              <a:solidFill>
                <a:srgbClr val="007284"/>
              </a:solidFill>
              <a:latin typeface="+mj-lt"/>
            </a:endParaRPr>
          </a:p>
          <a:p>
            <a:pPr algn="ctr"/>
            <a:endParaRPr lang="fr-FR" sz="5400" b="1" baseline="30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6000" b="1" baseline="30000" dirty="0">
                <a:solidFill>
                  <a:schemeClr val="bg1"/>
                </a:solidFill>
                <a:latin typeface="+mj-lt"/>
              </a:rPr>
              <a:t>Commission 4</a:t>
            </a:r>
            <a:br>
              <a:rPr kumimoji="0" lang="fr-FR" sz="79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fr-BE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Finances publiques et compétitivité/ politique industrielle / autonomie stratégique</a:t>
            </a:r>
            <a:br>
              <a:rPr lang="fr-FR" sz="3600" b="1" baseline="30000" dirty="0">
                <a:solidFill>
                  <a:schemeClr val="bg1"/>
                </a:solidFill>
                <a:latin typeface="+mj-lt"/>
              </a:rPr>
            </a:br>
            <a:br>
              <a:rPr lang="fr-BE" sz="2800" b="1" dirty="0">
                <a:solidFill>
                  <a:schemeClr val="bg1"/>
                </a:solidFill>
                <a:latin typeface="+mj-lt"/>
              </a:rPr>
            </a:br>
            <a:r>
              <a:rPr lang="fr-BE" sz="2800" b="1" dirty="0">
                <a:solidFill>
                  <a:schemeClr val="bg1"/>
                </a:solidFill>
                <a:latin typeface="+mj-lt"/>
              </a:rPr>
              <a:t>Coprésidée par  </a:t>
            </a:r>
          </a:p>
          <a:p>
            <a:pPr algn="ctr"/>
            <a:r>
              <a:rPr lang="fr-BE" sz="2800" b="1" dirty="0">
                <a:solidFill>
                  <a:schemeClr val="bg1"/>
                </a:solidFill>
                <a:latin typeface="+mj-lt"/>
              </a:rPr>
              <a:t>Alexis </a:t>
            </a:r>
            <a:r>
              <a:rPr lang="fr-BE" sz="2800" b="1" dirty="0" err="1">
                <a:solidFill>
                  <a:schemeClr val="bg1"/>
                </a:solidFill>
                <a:latin typeface="+mj-lt"/>
              </a:rPr>
              <a:t>Walckiers</a:t>
            </a:r>
            <a:r>
              <a:rPr lang="fr-BE" sz="2800" b="1" dirty="0">
                <a:solidFill>
                  <a:schemeClr val="bg1"/>
                </a:solidFill>
                <a:latin typeface="+mj-lt"/>
              </a:rPr>
              <a:t> (ULB)</a:t>
            </a:r>
          </a:p>
          <a:p>
            <a:pPr algn="ctr"/>
            <a:r>
              <a:rPr lang="fr-BE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sz="2800" b="1" dirty="0" err="1">
                <a:solidFill>
                  <a:schemeClr val="bg1"/>
                </a:solidFill>
                <a:latin typeface="+mj-lt"/>
              </a:rPr>
              <a:t>Reinhilde</a:t>
            </a:r>
            <a:r>
              <a:rPr lang="fr-BE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sz="2800" b="1" dirty="0" err="1">
                <a:solidFill>
                  <a:schemeClr val="bg1"/>
                </a:solidFill>
                <a:latin typeface="+mj-lt"/>
              </a:rPr>
              <a:t>Veugelers</a:t>
            </a:r>
            <a:r>
              <a:rPr lang="fr-BE" sz="2800" b="1" dirty="0">
                <a:solidFill>
                  <a:schemeClr val="bg1"/>
                </a:solidFill>
                <a:latin typeface="+mj-lt"/>
              </a:rPr>
              <a:t> (</a:t>
            </a:r>
            <a:r>
              <a:rPr lang="fr-BE" sz="2800" b="1" dirty="0" err="1">
                <a:solidFill>
                  <a:schemeClr val="bg1"/>
                </a:solidFill>
                <a:latin typeface="+mj-lt"/>
              </a:rPr>
              <a:t>KULeuven</a:t>
            </a:r>
            <a:r>
              <a:rPr lang="fr-BE" sz="2800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41" name="Image 40" descr="Une image contenant bleu vert, sous-marin, nature, panorama&#10;&#10;Le contenu généré par l’IA peut être incorrect.">
            <a:extLst>
              <a:ext uri="{FF2B5EF4-FFF2-40B4-BE49-F238E27FC236}">
                <a16:creationId xmlns:a16="http://schemas.microsoft.com/office/drawing/2014/main" id="{CF3CC312-4011-6155-58E0-185F857B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"/>
            <a:ext cx="12192000" cy="1905000"/>
          </a:xfrm>
          <a:prstGeom prst="rect">
            <a:avLst/>
          </a:prstGeom>
        </p:spPr>
      </p:pic>
      <p:pic>
        <p:nvPicPr>
          <p:cNvPr id="43" name="Image 42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5F5974CE-C837-C077-368E-083A3CA2C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1"/>
          <a:stretch>
            <a:fillRect/>
          </a:stretch>
        </p:blipFill>
        <p:spPr>
          <a:xfrm>
            <a:off x="183757" y="84842"/>
            <a:ext cx="4096013" cy="1385907"/>
          </a:xfrm>
          <a:prstGeom prst="rect">
            <a:avLst/>
          </a:prstGeom>
        </p:spPr>
      </p:pic>
      <p:pic>
        <p:nvPicPr>
          <p:cNvPr id="30" name="Image 29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30733EE1-BB58-1B70-8F9B-525BB7A13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6"/>
          <a:stretch>
            <a:fillRect/>
          </a:stretch>
        </p:blipFill>
        <p:spPr>
          <a:xfrm>
            <a:off x="4817647" y="-176980"/>
            <a:ext cx="6836475" cy="13021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5F9C6-773E-D108-9839-3EC298C2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24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834F-B81F-5C57-6F14-906607E7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Data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2350-F110-5614-AA46-43DDFDB1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5679134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err="1"/>
              <a:t>Dealroom</a:t>
            </a:r>
            <a:r>
              <a:rPr lang="en-US" sz="3300" dirty="0"/>
              <a:t> data</a:t>
            </a:r>
          </a:p>
          <a:p>
            <a:pPr lvl="1"/>
            <a:r>
              <a:rPr lang="en-US" sz="2800" dirty="0"/>
              <a:t>Extensively used to monitor development of startups (De Nigris et al., 2020)</a:t>
            </a:r>
          </a:p>
          <a:p>
            <a:endParaRPr lang="en-US" sz="3300" dirty="0"/>
          </a:p>
          <a:p>
            <a:r>
              <a:rPr lang="en-US" sz="3300" dirty="0"/>
              <a:t>We consider investment deals involving targeted companies with headquarters in Europe (EU-27, UK and Switzerland) or the US</a:t>
            </a:r>
          </a:p>
          <a:p>
            <a:endParaRPr lang="en-US" sz="3300" dirty="0"/>
          </a:p>
          <a:p>
            <a:r>
              <a:rPr lang="en-US" sz="3300" dirty="0"/>
              <a:t>Time frame: 2013-2021</a:t>
            </a:r>
          </a:p>
          <a:p>
            <a:endParaRPr lang="en-US" sz="3300" dirty="0"/>
          </a:p>
          <a:p>
            <a:r>
              <a:rPr lang="en-US" sz="3300" dirty="0"/>
              <a:t>Information about: investee (e.g., HQ location, description of activities), investor (e.g., HQ location), deal (round, amount, date).</a:t>
            </a:r>
          </a:p>
          <a:p>
            <a:endParaRPr lang="en-US" sz="3300" dirty="0"/>
          </a:p>
          <a:p>
            <a:r>
              <a:rPr lang="en-US" sz="3300" dirty="0"/>
              <a:t>Use of text mining to categorize investee’s fields of business/deals (e.g., biotech, cancer, artificial intelligence)</a:t>
            </a:r>
          </a:p>
          <a:p>
            <a:endParaRPr lang="en-US" sz="3300" dirty="0"/>
          </a:p>
          <a:p>
            <a:r>
              <a:rPr lang="en-US" sz="3300" dirty="0" err="1"/>
              <a:t>Webscraping</a:t>
            </a:r>
            <a:r>
              <a:rPr lang="en-US" sz="3300" dirty="0"/>
              <a:t> to characterize VC investors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DEA32-5C93-94E9-7876-32A855D2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287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05E524-D0F9-9045-FF84-3C65CE6F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Health: largest sector in VC deals, but...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2D69D8-306C-72B8-B5AC-862E3D8B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" y="1356360"/>
            <a:ext cx="11285220" cy="635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From over 268,000 deals, approx. 19% were to the Health sector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FD7D9-95F5-A210-D62D-8B315B56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11</a:t>
            </a:fld>
            <a:endParaRPr lang="fr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A9BB8-8C0C-6770-D080-C2DAB33FA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" y="1823855"/>
            <a:ext cx="10515601" cy="5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C31F-9D41-B9BD-A175-8888B2A2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…Europe is not specialized in Health VC</a:t>
            </a:r>
            <a:endParaRPr lang="en-BE" dirty="0">
              <a:solidFill>
                <a:srgbClr val="007284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7CDA36-15DA-106F-DC52-1C643C964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73"/>
          <a:stretch>
            <a:fillRect/>
          </a:stretch>
        </p:blipFill>
        <p:spPr>
          <a:xfrm>
            <a:off x="525779" y="1545336"/>
            <a:ext cx="10162130" cy="53126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965B1-BE2F-9F1D-7729-7C8238AE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48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6921CC-73FA-AC2C-0E87-F08E7FEE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Europe-US: Number of VC deals</a:t>
            </a:r>
            <a:endParaRPr lang="en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20C61B-680F-8E3D-2822-68D46E6C99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757363"/>
            <a:ext cx="7772401" cy="46771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9D04F0-C9DA-4B7C-CCB7-973059766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1431" y="1837183"/>
            <a:ext cx="288036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Increase, with waves.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Gap EU-US</a:t>
            </a:r>
            <a:r>
              <a:rPr lang="en-GB" dirty="0"/>
              <a:t>: decreased (2018/19), then increased again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2B93-FD87-CF96-9835-2D1EDAC9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98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86EEB-C611-E57F-86D5-606B7FA186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1" t="1716" r="508"/>
          <a:stretch>
            <a:fillRect/>
          </a:stretch>
        </p:blipFill>
        <p:spPr>
          <a:xfrm>
            <a:off x="666736" y="1099689"/>
            <a:ext cx="9606943" cy="54695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20365E-4D4C-449A-51D0-085E8E0D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1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284"/>
                </a:solidFill>
              </a:rPr>
              <a:t>Technology areas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1C867-5474-44A2-F815-4C347578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496" y="1099689"/>
            <a:ext cx="2337816" cy="465862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Biotech</a:t>
            </a:r>
            <a:r>
              <a:rPr lang="en-GB" dirty="0"/>
              <a:t>: major sector for Health VC deals</a:t>
            </a:r>
          </a:p>
          <a:p>
            <a:endParaRPr lang="en-GB" dirty="0"/>
          </a:p>
          <a:p>
            <a:r>
              <a:rPr lang="en-GB" dirty="0"/>
              <a:t>Number of deals in </a:t>
            </a:r>
            <a:r>
              <a:rPr lang="en-GB" b="1" dirty="0"/>
              <a:t>Deep Tech, AI, Big data </a:t>
            </a:r>
            <a:r>
              <a:rPr lang="en-GB" dirty="0"/>
              <a:t>is almost the same in Europe as in the US</a:t>
            </a:r>
            <a:endParaRPr lang="en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9BB19-72AC-917C-E8D8-44DB6A22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660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02A4-9D96-BE45-7A9C-B83ED482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67DF-C080-B90F-894A-C1BF282D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6FB68-7FDE-C54D-A127-727EA8BB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15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980D1-8E4D-4760-E47A-DB6CC825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03" y="136525"/>
            <a:ext cx="10051394" cy="66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6123D7-D53A-5346-0661-193ECE44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/>
          <a:lstStyle/>
          <a:p>
            <a:r>
              <a:rPr lang="en-US" dirty="0">
                <a:solidFill>
                  <a:srgbClr val="007284"/>
                </a:solidFill>
              </a:rPr>
              <a:t>Investee’s firm 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4EC9F1-6AB0-F482-0D01-51565C7FD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276" y="1464816"/>
            <a:ext cx="7277448" cy="471214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23DD5-2D79-3A8F-110D-BD23A858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4CDB66-8127-44C6-94A5-CCEF954568AF}" type="slidenum">
              <a:rPr lang="fr-BE" smtClean="0"/>
              <a:pPr>
                <a:spcAft>
                  <a:spcPts val="600"/>
                </a:spcAft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3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952F-6D8C-A64D-D8DF-62B5A779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Funding stages</a:t>
            </a:r>
            <a:endParaRPr lang="en-BE" dirty="0">
              <a:solidFill>
                <a:srgbClr val="007284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79931B-45F2-7B85-1F5C-FFC914A8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1279" y="1397647"/>
            <a:ext cx="8075145" cy="523669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19D0AA-C0E0-7106-767F-07D16CD42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93624" y="2346324"/>
            <a:ext cx="2539880" cy="38433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Largest gap: </a:t>
            </a:r>
            <a:r>
              <a:rPr lang="en-GB" b="1" dirty="0"/>
              <a:t>Late stage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EU investees face more challenges when </a:t>
            </a:r>
            <a:r>
              <a:rPr lang="en-GB" b="1" dirty="0"/>
              <a:t>scaling up</a:t>
            </a:r>
            <a:r>
              <a:rPr lang="en-GB" dirty="0"/>
              <a:t>.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BE758-C3E6-7686-5C22-D1785574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43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8A83-6D33-6E29-B17A-5CCC16D1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Exit strategies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18CB5-7428-63AA-C38D-85853B89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344" y="1353313"/>
            <a:ext cx="8458199" cy="4940298"/>
          </a:xfrm>
        </p:spPr>
        <p:txBody>
          <a:bodyPr/>
          <a:lstStyle/>
          <a:p>
            <a:r>
              <a:rPr lang="en-GB" b="0" dirty="0"/>
              <a:t>In the end of the “venture cycle”, the VC firm exits successfully from the deal and returns capital its investors. </a:t>
            </a:r>
          </a:p>
          <a:p>
            <a:endParaRPr lang="en-GB" b="0" dirty="0"/>
          </a:p>
          <a:p>
            <a:r>
              <a:rPr lang="en-GB" b="0" dirty="0"/>
              <a:t>How?</a:t>
            </a:r>
          </a:p>
          <a:p>
            <a:r>
              <a:rPr lang="en-GB" b="0" dirty="0"/>
              <a:t>Acquisition</a:t>
            </a:r>
          </a:p>
          <a:p>
            <a:r>
              <a:rPr lang="en-GB" b="0" dirty="0"/>
              <a:t>Initial Public Offering (IPO)</a:t>
            </a:r>
          </a:p>
          <a:p>
            <a:endParaRPr lang="en-GB" b="0" dirty="0"/>
          </a:p>
          <a:p>
            <a:r>
              <a:rPr lang="en-GB" b="0" dirty="0"/>
              <a:t>Fewer exits in Europe </a:t>
            </a:r>
          </a:p>
          <a:p>
            <a:r>
              <a:rPr lang="en-GB" b="0" dirty="0"/>
              <a:t>Less matured market</a:t>
            </a:r>
          </a:p>
          <a:p>
            <a:endParaRPr lang="en-GB" b="0" dirty="0"/>
          </a:p>
          <a:p>
            <a:endParaRPr lang="en-BE" b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CA27CC-4C48-FBA5-95DC-11ED967CF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808" y="1047566"/>
            <a:ext cx="8013192" cy="52559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EC348-865A-F883-A620-D5B289B9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9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D5E4-5779-C6C1-B467-D3CD7E07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deal size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ECDEB-6B81-81CC-43B7-4CC6FA38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020" y="1359008"/>
            <a:ext cx="10699843" cy="823912"/>
          </a:xfrm>
        </p:spPr>
        <p:txBody>
          <a:bodyPr>
            <a:normAutofit/>
          </a:bodyPr>
          <a:lstStyle/>
          <a:p>
            <a:r>
              <a:rPr lang="en-GB" b="0" dirty="0"/>
              <a:t>Total deals amounts according to companies Headquarter region of location (Europe or US) 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E7388-E3EF-C31A-BCD2-34DAFEAC8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63468-9737-CB58-3987-9927A0D4B7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43FD0-52AE-0A17-B90E-33B3145A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19</a:t>
            </a:fld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97FE2-A7AC-7E45-C171-8261BF45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198359"/>
            <a:ext cx="10112188" cy="41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3681C-9501-8037-1D4F-8ADE633E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3A1E4-C8B8-8EE6-9EEC-D42D133E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9" y="617507"/>
            <a:ext cx="10515600" cy="1370027"/>
          </a:xfrm>
        </p:spPr>
        <p:txBody>
          <a:bodyPr>
            <a:normAutofit fontScale="90000"/>
          </a:bodyPr>
          <a:lstStyle/>
          <a:p>
            <a:r>
              <a:rPr lang="fr-FR" sz="4900" b="1" baseline="30000" dirty="0">
                <a:solidFill>
                  <a:srgbClr val="6E388E"/>
                </a:solidFill>
              </a:rPr>
              <a:t>Commission 4</a:t>
            </a:r>
            <a:br>
              <a:rPr lang="fr-FR" sz="8800" b="1" baseline="30000" dirty="0">
                <a:solidFill>
                  <a:srgbClr val="4CB5C0"/>
                </a:solidFill>
              </a:rPr>
            </a:br>
            <a:r>
              <a:rPr lang="fr-FR" b="1" baseline="30000" dirty="0">
                <a:solidFill>
                  <a:srgbClr val="4B5556"/>
                </a:solidFill>
              </a:rPr>
              <a:t>FINANCES PUBLIQUES ET COMPÉTITIVITÉ / POLITIQUE </a:t>
            </a:r>
            <a:br>
              <a:rPr lang="fr-FR" b="1" baseline="30000" dirty="0">
                <a:solidFill>
                  <a:srgbClr val="4B5556"/>
                </a:solidFill>
              </a:rPr>
            </a:br>
            <a:r>
              <a:rPr lang="fr-FR" b="1" baseline="30000" dirty="0">
                <a:solidFill>
                  <a:srgbClr val="4B5556"/>
                </a:solidFill>
              </a:rPr>
              <a:t>INDUSTRIELLE / AUTONOMIE STRATÉGIQUE </a:t>
            </a:r>
            <a:br>
              <a:rPr lang="fr-FR" sz="3800" baseline="30000" dirty="0">
                <a:solidFill>
                  <a:srgbClr val="4B5556"/>
                </a:solidFill>
              </a:rPr>
            </a:br>
            <a:r>
              <a:rPr lang="fr-BE" sz="2000" b="1" i="1" dirty="0">
                <a:solidFill>
                  <a:srgbClr val="118B96"/>
                </a:solidFill>
                <a:latin typeface="inherit"/>
              </a:rPr>
              <a:t>Financement d'entreprises innovantes</a:t>
            </a:r>
            <a:br>
              <a:rPr lang="fr-BE" sz="4000" dirty="0">
                <a:solidFill>
                  <a:srgbClr val="666666"/>
                </a:solidFill>
                <a:latin typeface="Open Sans" panose="020B0606030504020204" pitchFamily="34" charset="0"/>
              </a:rPr>
            </a:br>
            <a:endParaRPr lang="fr-BE" sz="3800" baseline="30000" dirty="0">
              <a:solidFill>
                <a:srgbClr val="4B5556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A62229C-CCA5-1B56-6E7F-A2B61453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35" y="424358"/>
            <a:ext cx="2073600" cy="20736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F0EB47-E606-2BF7-1E50-52736F4081E0}"/>
              </a:ext>
            </a:extLst>
          </p:cNvPr>
          <p:cNvSpPr txBox="1"/>
          <p:nvPr/>
        </p:nvSpPr>
        <p:spPr>
          <a:xfrm>
            <a:off x="2303807" y="2180683"/>
            <a:ext cx="7365724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1500"/>
              </a:spcAft>
              <a:buNone/>
            </a:pPr>
            <a:br>
              <a:rPr lang="fr-BE" sz="2400" b="0" i="0" dirty="0">
                <a:solidFill>
                  <a:srgbClr val="6E388E"/>
                </a:solidFill>
                <a:effectLst/>
                <a:latin typeface="inherit"/>
              </a:rPr>
            </a:br>
            <a:br>
              <a:rPr lang="fr-BE" sz="2000" dirty="0">
                <a:solidFill>
                  <a:srgbClr val="6E388E"/>
                </a:solidFill>
                <a:latin typeface="inherit"/>
              </a:rPr>
            </a:br>
            <a:r>
              <a:rPr lang="en-GB" sz="2800" b="1" dirty="0">
                <a:solidFill>
                  <a:srgbClr val="6E388E"/>
                </a:solidFill>
                <a:latin typeface="inherit"/>
              </a:rPr>
              <a:t>Financing the EU Health Innovation: </a:t>
            </a:r>
          </a:p>
          <a:p>
            <a:pPr algn="ctr" fontAlgn="base">
              <a:spcAft>
                <a:spcPts val="1500"/>
              </a:spcAft>
              <a:buNone/>
            </a:pPr>
            <a:r>
              <a:rPr lang="en-GB" sz="2800" b="1" dirty="0">
                <a:solidFill>
                  <a:srgbClr val="6E388E"/>
                </a:solidFill>
                <a:latin typeface="inherit"/>
              </a:rPr>
              <a:t>the role of Venture Capital*</a:t>
            </a:r>
          </a:p>
          <a:p>
            <a:pPr algn="ctr" fontAlgn="base">
              <a:spcAft>
                <a:spcPts val="1500"/>
              </a:spcAft>
              <a:buNone/>
            </a:pPr>
            <a:br>
              <a:rPr lang="fr-BE" b="1" dirty="0">
                <a:latin typeface="inherit"/>
              </a:rPr>
            </a:br>
            <a:r>
              <a:rPr lang="fr-BE" dirty="0">
                <a:solidFill>
                  <a:srgbClr val="4B5556"/>
                </a:solidFill>
                <a:latin typeface="inherit"/>
              </a:rPr>
              <a:t>Sofia Amaral-Garcia (</a:t>
            </a:r>
            <a:r>
              <a:rPr lang="fr-BE" dirty="0" err="1">
                <a:solidFill>
                  <a:srgbClr val="4B5556"/>
                </a:solidFill>
                <a:latin typeface="inherit"/>
              </a:rPr>
              <a:t>European</a:t>
            </a:r>
            <a:r>
              <a:rPr lang="fr-BE" dirty="0">
                <a:solidFill>
                  <a:srgbClr val="4B5556"/>
                </a:solidFill>
                <a:latin typeface="inherit"/>
              </a:rPr>
              <a:t> Commission – Joint </a:t>
            </a:r>
            <a:r>
              <a:rPr lang="fr-BE" dirty="0" err="1">
                <a:solidFill>
                  <a:srgbClr val="4B5556"/>
                </a:solidFill>
                <a:latin typeface="inherit"/>
              </a:rPr>
              <a:t>Research</a:t>
            </a:r>
            <a:r>
              <a:rPr lang="fr-BE" dirty="0">
                <a:solidFill>
                  <a:srgbClr val="4B5556"/>
                </a:solidFill>
                <a:latin typeface="inherit"/>
              </a:rPr>
              <a:t> Center/ULB)</a:t>
            </a:r>
            <a:endParaRPr lang="en-US" b="1" dirty="0">
              <a:solidFill>
                <a:srgbClr val="4B5556"/>
              </a:solidFill>
              <a:latin typeface="inheri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ED2C9-C701-C1E0-A5A6-988E3D8DE24A}"/>
              </a:ext>
            </a:extLst>
          </p:cNvPr>
          <p:cNvSpPr txBox="1"/>
          <p:nvPr/>
        </p:nvSpPr>
        <p:spPr>
          <a:xfrm>
            <a:off x="597043" y="5786963"/>
            <a:ext cx="11353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* with Reinhilde </a:t>
            </a:r>
            <a:r>
              <a:rPr lang="en-GB" sz="1600" dirty="0" err="1"/>
              <a:t>Veugelers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algn="l" defTabSz="914400" rtl="0" eaLnBrk="1" latinLnBrk="0" hangingPunct="1"/>
            <a:r>
              <a:rPr lang="en-US" sz="1600" i="1" dirty="0"/>
              <a:t>Disclaimer</a:t>
            </a:r>
            <a:r>
              <a:rPr lang="en-US" sz="1600" dirty="0"/>
              <a:t>: The contents presented</a:t>
            </a:r>
            <a:r>
              <a:rPr lang="en-US" sz="1600" baseline="0" dirty="0"/>
              <a:t> </a:t>
            </a:r>
            <a:r>
              <a:rPr lang="en-US" sz="1600" dirty="0"/>
              <a:t>here do not necessarily reflect the position or opinion of the European Commission</a:t>
            </a:r>
            <a:r>
              <a:rPr lang="en-US" sz="1800" dirty="0"/>
              <a:t>.</a:t>
            </a:r>
          </a:p>
          <a:p>
            <a:pPr marL="0" algn="l" defTabSz="914400" rtl="0" eaLnBrk="1" latinLnBrk="0" hangingPunct="1"/>
            <a:endParaRPr lang="en-US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32F2A-F9F4-A3F5-3A7D-DC6732EC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90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4D95-227B-3A46-FAD5-E4278487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deal size by stage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ECE0-AC7C-1B17-DAE0-25ABA2E3A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E38D9-EA73-62C1-E798-61FB269264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779BC-6225-1280-51E5-319905D74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91696-7562-E9CC-3BD0-A7511148DC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39D21-235E-FF38-C16D-D6FF5E83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20</a:t>
            </a:fld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51655-DE4A-2DB7-421A-9554AB7F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63" y="965675"/>
            <a:ext cx="9328689" cy="54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66DC-98C7-176A-2DEA-00529D0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bias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B4D47-0AC5-B099-FEB7-F4176CA5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05" y="5303045"/>
            <a:ext cx="5224555" cy="823912"/>
          </a:xfrm>
        </p:spPr>
        <p:txBody>
          <a:bodyPr/>
          <a:lstStyle/>
          <a:p>
            <a:r>
              <a:rPr lang="en-GB" b="0" dirty="0"/>
              <a:t>Smaller in Europe than in the US</a:t>
            </a:r>
            <a:endParaRPr lang="en-BE" b="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827485-1B70-FF80-0E33-DA070838C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019" y="2027249"/>
            <a:ext cx="5656355" cy="31975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99779-C9D8-11DB-07C1-568851666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28A4F-7F65-7226-649D-1EA62BDFEF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34183-81A8-8D4F-9DB5-6FC5FADF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21</a:t>
            </a:fld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37802-77B8-8CA2-CCC2-0D77B4C4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07" y="2155214"/>
            <a:ext cx="6582921" cy="42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0FC0-6103-4F8D-4433-7D7A8CA4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bias by stage</a:t>
            </a:r>
            <a:endParaRPr lang="en-B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DECD23-6262-426C-AFF4-9D4447011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2654" y="1396918"/>
            <a:ext cx="7274918" cy="532455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DB7A3-6682-8CC8-5CB1-54879621D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79992" y="1486871"/>
            <a:ext cx="2539354" cy="3826188"/>
          </a:xfrm>
        </p:spPr>
        <p:txBody>
          <a:bodyPr>
            <a:normAutofit/>
          </a:bodyPr>
          <a:lstStyle/>
          <a:p>
            <a:r>
              <a:rPr lang="en-GB" b="0" dirty="0"/>
              <a:t>Home bias is smaller for European investors in </a:t>
            </a:r>
            <a:r>
              <a:rPr lang="en-GB" dirty="0"/>
              <a:t>late </a:t>
            </a:r>
            <a:r>
              <a:rPr lang="en-GB" b="0" dirty="0"/>
              <a:t>stages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819A4-C4A6-084E-17C6-171EB6D7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22</a:t>
            </a:fld>
            <a:endParaRPr lang="fr-B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E79BF7-1DEE-C56B-41BA-CB6E8200B8B9}"/>
              </a:ext>
            </a:extLst>
          </p:cNvPr>
          <p:cNvSpPr txBox="1">
            <a:spLocks/>
          </p:cNvSpPr>
          <p:nvPr/>
        </p:nvSpPr>
        <p:spPr>
          <a:xfrm>
            <a:off x="1046122" y="999848"/>
            <a:ext cx="9903224" cy="509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Share of deals at home, by stage</a:t>
            </a:r>
            <a:endParaRPr lang="en-BE" b="0" dirty="0"/>
          </a:p>
        </p:txBody>
      </p:sp>
    </p:spTree>
    <p:extLst>
      <p:ext uri="{BB962C8B-B14F-4D97-AF65-F5344CB8AC3E}">
        <p14:creationId xmlns:p14="http://schemas.microsoft.com/office/powerpoint/2010/main" val="301931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B4B0-5AF3-5B5A-9F43-3FD21BE6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Investor type by stage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DBAF0-CA49-72DD-5F6B-1B265EF74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119B09-C8F6-1925-80D7-C37BA0B8B5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065" y="1527048"/>
            <a:ext cx="11109104" cy="408736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A124A-73DB-1F87-A222-3514BC45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A7A9E-CD20-8538-1D97-BE8B945D6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7136" y="5790560"/>
            <a:ext cx="10777728" cy="106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Investment funds </a:t>
            </a:r>
            <a:r>
              <a:rPr lang="en-GB" dirty="0"/>
              <a:t>take up the majority of deals, in all stages – even more so in Late stages.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3D071-F2B6-F9D8-5AC3-54672219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924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1EFDA00-3EA6-7C31-B8DE-D83A12A1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/>
          <a:lstStyle/>
          <a:p>
            <a:r>
              <a:rPr lang="en-US" dirty="0">
                <a:solidFill>
                  <a:srgbClr val="007284"/>
                </a:solidFill>
              </a:rPr>
              <a:t>Large investors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D2B5E-CF6E-3983-37CF-A8D01506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4CDB66-8127-44C6-94A5-CCEF954568AF}" type="slidenum">
              <a:rPr lang="fr-BE" smtClean="0"/>
              <a:pPr>
                <a:spcAft>
                  <a:spcPts val="600"/>
                </a:spcAft>
              </a:pPr>
              <a:t>24</a:t>
            </a:fld>
            <a:endParaRPr lang="fr-B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052EB35-0706-3DF2-5E11-9C6EA5D92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42408"/>
              </p:ext>
            </p:extLst>
          </p:nvPr>
        </p:nvGraphicFramePr>
        <p:xfrm>
          <a:off x="918970" y="1966963"/>
          <a:ext cx="9816087" cy="4260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0327">
                  <a:extLst>
                    <a:ext uri="{9D8B030D-6E8A-4147-A177-3AD203B41FA5}">
                      <a16:colId xmlns:a16="http://schemas.microsoft.com/office/drawing/2014/main" val="4015624896"/>
                    </a:ext>
                  </a:extLst>
                </a:gridCol>
                <a:gridCol w="707827">
                  <a:extLst>
                    <a:ext uri="{9D8B030D-6E8A-4147-A177-3AD203B41FA5}">
                      <a16:colId xmlns:a16="http://schemas.microsoft.com/office/drawing/2014/main" val="2399881739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1277444089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3326687547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3503501571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3158533217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2855041774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4022076286"/>
                    </a:ext>
                  </a:extLst>
                </a:gridCol>
                <a:gridCol w="845419">
                  <a:extLst>
                    <a:ext uri="{9D8B030D-6E8A-4147-A177-3AD203B41FA5}">
                      <a16:colId xmlns:a16="http://schemas.microsoft.com/office/drawing/2014/main" val="1096132379"/>
                    </a:ext>
                  </a:extLst>
                </a:gridCol>
              </a:tblGrid>
              <a:tr h="7276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Europe Investors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 (N=61)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US Investors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(N=159)</a:t>
                      </a: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81312"/>
                  </a:ext>
                </a:extLst>
              </a:tr>
              <a:tr h="7627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Number of deals by investor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&gt;200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100-200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50-100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30-50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&gt;200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100-200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50-100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1800" b="1" u="none" strike="noStrike" dirty="0">
                          <a:effectLst/>
                        </a:rPr>
                        <a:t>30-50</a:t>
                      </a:r>
                      <a:endParaRPr lang="en-B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29341"/>
                  </a:ext>
                </a:extLst>
              </a:tr>
              <a:tr h="7276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Number of Investment Funds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0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1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10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34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5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19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51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71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15128690"/>
                  </a:ext>
                </a:extLst>
              </a:tr>
              <a:tr h="762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Share of Investment Funds in all investors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 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20%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56%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90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100%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95%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96%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8</a:t>
                      </a:r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6329717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Share of all deals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 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6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31%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63%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14%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23%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34%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28%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5272886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Share of deals in 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 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2</a:t>
                      </a:r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20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26%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8</a:t>
                      </a:r>
                      <a:r>
                        <a:rPr lang="en-GB" sz="2000" b="1" u="none" strike="noStrike" dirty="0">
                          <a:effectLst/>
                        </a:rPr>
                        <a:t>8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93%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9</a:t>
                      </a:r>
                      <a:r>
                        <a:rPr lang="en-GB" sz="2000" b="1" u="none" strike="noStrike" dirty="0">
                          <a:effectLst/>
                        </a:rPr>
                        <a:t>3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9</a:t>
                      </a:r>
                      <a:r>
                        <a:rPr lang="en-GB" sz="2000" b="1" u="none" strike="noStrike" dirty="0">
                          <a:effectLst/>
                        </a:rPr>
                        <a:t>3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8679916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Share of deals in Europe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>
                          <a:effectLst/>
                        </a:rPr>
                        <a:t> </a:t>
                      </a: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7</a:t>
                      </a:r>
                      <a:r>
                        <a:rPr lang="en-GB" sz="2000" b="1" u="none" strike="noStrike" dirty="0">
                          <a:effectLst/>
                        </a:rPr>
                        <a:t>3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8</a:t>
                      </a:r>
                      <a:r>
                        <a:rPr lang="en-GB" sz="2000" b="1" u="none" strike="noStrike" dirty="0">
                          <a:effectLst/>
                        </a:rPr>
                        <a:t>1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b="1" u="none" strike="noStrike" dirty="0">
                          <a:effectLst/>
                        </a:rPr>
                        <a:t>7</a:t>
                      </a:r>
                      <a:r>
                        <a:rPr lang="en-GB" sz="2000" b="1" u="none" strike="noStrike" dirty="0">
                          <a:effectLst/>
                        </a:rPr>
                        <a:t>4</a:t>
                      </a:r>
                      <a:r>
                        <a:rPr lang="en-BE" sz="2000" b="1" u="none" strike="noStrike" dirty="0">
                          <a:effectLst/>
                        </a:rPr>
                        <a:t>%</a:t>
                      </a:r>
                      <a:endParaRPr lang="en-BE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1</a:t>
                      </a:r>
                      <a:r>
                        <a:rPr lang="en-GB" sz="2000" u="none" strike="noStrike" dirty="0">
                          <a:effectLst/>
                        </a:rPr>
                        <a:t>3</a:t>
                      </a:r>
                      <a:r>
                        <a:rPr lang="en-BE" sz="2000" u="none" strike="noStrike" dirty="0">
                          <a:effectLst/>
                        </a:rPr>
                        <a:t>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7%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7%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BE" sz="2000" u="none" strike="noStrike" dirty="0">
                          <a:effectLst/>
                        </a:rPr>
                        <a:t>7%</a:t>
                      </a: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61" marR="8761" marT="8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86274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994134C-F5A1-9BB0-DF9C-46DB672390DA}"/>
              </a:ext>
            </a:extLst>
          </p:cNvPr>
          <p:cNvSpPr txBox="1">
            <a:spLocks/>
          </p:cNvSpPr>
          <p:nvPr/>
        </p:nvSpPr>
        <p:spPr>
          <a:xfrm>
            <a:off x="838200" y="6099048"/>
            <a:ext cx="10322050" cy="62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/>
              <a:t>Note</a:t>
            </a:r>
            <a:r>
              <a:rPr lang="en-US" sz="2000" dirty="0"/>
              <a:t>: Considering only “big” investors, </a:t>
            </a:r>
            <a:r>
              <a:rPr lang="en-US" sz="2000" i="1" dirty="0"/>
              <a:t>i.e</a:t>
            </a:r>
            <a:r>
              <a:rPr lang="en-US" sz="2000" dirty="0"/>
              <a:t>., those involved in more than 30 deals.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FE30F7-4CF5-F50B-767A-B4ABAC6516DC}"/>
              </a:ext>
            </a:extLst>
          </p:cNvPr>
          <p:cNvSpPr txBox="1">
            <a:spLocks/>
          </p:cNvSpPr>
          <p:nvPr/>
        </p:nvSpPr>
        <p:spPr>
          <a:xfrm>
            <a:off x="644650" y="1078248"/>
            <a:ext cx="10861550" cy="87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larger the investor, the smaller the home-bias. </a:t>
            </a:r>
          </a:p>
        </p:txBody>
      </p:sp>
    </p:spTree>
    <p:extLst>
      <p:ext uri="{BB962C8B-B14F-4D97-AF65-F5344CB8AC3E}">
        <p14:creationId xmlns:p14="http://schemas.microsoft.com/office/powerpoint/2010/main" val="269407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5004-FD40-F64A-CBB5-EE02C77E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77749"/>
          </a:xfrm>
        </p:spPr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Conclusions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5AA0-8AB0-3664-7999-B1167EEA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274"/>
            <a:ext cx="10866120" cy="5843726"/>
          </a:xfrm>
        </p:spPr>
        <p:txBody>
          <a:bodyPr/>
          <a:lstStyle/>
          <a:p>
            <a:r>
              <a:rPr lang="en-GB" dirty="0"/>
              <a:t>VC in health and biotech: </a:t>
            </a:r>
            <a:r>
              <a:rPr lang="en-GB" b="1" dirty="0"/>
              <a:t>gap</a:t>
            </a:r>
            <a:r>
              <a:rPr lang="en-GB" dirty="0"/>
              <a:t> between Europe and the US (US strongly specialized in Health VC deals)</a:t>
            </a:r>
          </a:p>
          <a:p>
            <a:r>
              <a:rPr lang="en-GB" b="1" dirty="0"/>
              <a:t>Biotech</a:t>
            </a:r>
            <a:r>
              <a:rPr lang="en-GB" dirty="0"/>
              <a:t>: the major sector (almost 50% of all deals)</a:t>
            </a:r>
          </a:p>
          <a:p>
            <a:r>
              <a:rPr lang="en-GB" dirty="0"/>
              <a:t> </a:t>
            </a:r>
            <a:r>
              <a:rPr lang="en-GB" b="1" dirty="0"/>
              <a:t>Deep Tech, AI/Machine Learning/Big Data: </a:t>
            </a:r>
            <a:r>
              <a:rPr lang="en-GB" dirty="0"/>
              <a:t>Small share of deals, but Europe almost catch up with the US</a:t>
            </a:r>
          </a:p>
          <a:p>
            <a:r>
              <a:rPr lang="en-GB" dirty="0"/>
              <a:t>The gap is more pronounced in the </a:t>
            </a:r>
            <a:r>
              <a:rPr lang="en-GB" b="1" dirty="0"/>
              <a:t>Late stage (</a:t>
            </a:r>
            <a:r>
              <a:rPr lang="en-GB" dirty="0"/>
              <a:t>number of deals and average amount)</a:t>
            </a:r>
          </a:p>
          <a:p>
            <a:r>
              <a:rPr lang="en-GB" dirty="0"/>
              <a:t>Fewer deal </a:t>
            </a:r>
            <a:r>
              <a:rPr lang="en-GB" b="1" dirty="0"/>
              <a:t>exits</a:t>
            </a:r>
            <a:r>
              <a:rPr lang="en-GB" dirty="0"/>
              <a:t> in Europe: less mature market</a:t>
            </a:r>
          </a:p>
          <a:p>
            <a:r>
              <a:rPr lang="en-GB" b="1" dirty="0"/>
              <a:t>Home bias </a:t>
            </a:r>
            <a:r>
              <a:rPr lang="en-GB" dirty="0"/>
              <a:t>is</a:t>
            </a:r>
            <a:r>
              <a:rPr lang="en-GB" b="1" dirty="0"/>
              <a:t> </a:t>
            </a:r>
            <a:r>
              <a:rPr lang="en-GB" dirty="0"/>
              <a:t>smaller in Europe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Differences in access to VC might drive differences in the Europe-US innovative performance in health </a:t>
            </a:r>
          </a:p>
          <a:p>
            <a:endParaRPr lang="en-GB" dirty="0"/>
          </a:p>
          <a:p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6BA3C-A4E4-8D1B-165C-96A4B6E2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79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3C97-BDEB-4F29-D51B-1EAC7A3A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Conclusions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4FAF1-9737-13C1-687B-F2038FD2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Firms with </a:t>
            </a:r>
            <a:r>
              <a:rPr lang="en-GB" b="1" dirty="0"/>
              <a:t>new disruptive breakthrough </a:t>
            </a:r>
            <a:r>
              <a:rPr lang="en-GB" dirty="0"/>
              <a:t>projects should be able to reach critical scale and/or challenge incumbents. </a:t>
            </a:r>
          </a:p>
          <a:p>
            <a:endParaRPr lang="en-GB" dirty="0"/>
          </a:p>
          <a:p>
            <a:r>
              <a:rPr lang="en-GB" dirty="0"/>
              <a:t>Europe is missing </a:t>
            </a:r>
            <a:r>
              <a:rPr lang="en-GB" b="1" dirty="0"/>
              <a:t>large size investors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Need for </a:t>
            </a:r>
            <a:r>
              <a:rPr lang="en-GB" b="1" dirty="0"/>
              <a:t>reducing barriers </a:t>
            </a:r>
            <a:r>
              <a:rPr lang="en-GB" dirty="0"/>
              <a:t>for European health firms to grow to a critical scale. </a:t>
            </a:r>
          </a:p>
          <a:p>
            <a:endParaRPr lang="en-GB" dirty="0"/>
          </a:p>
          <a:p>
            <a:r>
              <a:rPr lang="en-GB" dirty="0"/>
              <a:t>Europe should further develop its Open Single Market, </a:t>
            </a:r>
            <a:r>
              <a:rPr lang="en-GB" b="1" dirty="0"/>
              <a:t>reducing the fragmentation </a:t>
            </a:r>
            <a:r>
              <a:rPr lang="en-GB" dirty="0"/>
              <a:t>in flows of venture capital.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5DA54-1386-5082-FAE6-686368C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08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6CE2-1789-EB96-2BDD-24AFD818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0A45-1A2A-036E-9673-D6EF25F3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9275" indent="-457200"/>
            <a:r>
              <a:rPr lang="en-GB" b="1" dirty="0"/>
              <a:t>Research question: </a:t>
            </a:r>
          </a:p>
          <a:p>
            <a:pPr marL="92075" indent="0">
              <a:buNone/>
            </a:pPr>
            <a:r>
              <a:rPr lang="en-GB" dirty="0"/>
              <a:t>Is the EU-US gap in dynamic innovative performance in health related to a gap in venture capital?  </a:t>
            </a:r>
          </a:p>
          <a:p>
            <a:endParaRPr lang="en-GB" dirty="0"/>
          </a:p>
          <a:p>
            <a:r>
              <a:rPr lang="en-GB" dirty="0"/>
              <a:t>Analysis of venture capital deals: how does the EU stand in comparison with the US?</a:t>
            </a:r>
          </a:p>
          <a:p>
            <a:endParaRPr lang="en-GB" dirty="0"/>
          </a:p>
          <a:p>
            <a:r>
              <a:rPr lang="en-GB" dirty="0"/>
              <a:t>Evidence of important differences (e.g., home bias, deal stages, amounts, ….)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F8F4-6AA3-E6FB-1B8D-C826A97D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141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B2E0F4-47A2-BB4D-30AD-D93D897E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284"/>
                </a:solidFill>
              </a:rPr>
              <a:t>Innovation and competitiveness in the EU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D4DDA4-1A17-105A-9D93-8258AF73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15568"/>
            <a:ext cx="11503152" cy="5377307"/>
          </a:xfrm>
        </p:spPr>
        <p:txBody>
          <a:bodyPr>
            <a:normAutofit/>
          </a:bodyPr>
          <a:lstStyle/>
          <a:p>
            <a:r>
              <a:rPr lang="en-GB" i="1" dirty="0"/>
              <a:t>Draghi report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Europe must </a:t>
            </a:r>
            <a:r>
              <a:rPr lang="en-GB" b="1" dirty="0"/>
              <a:t>close the innovation gap</a:t>
            </a:r>
            <a:r>
              <a:rPr lang="en-GB" dirty="0"/>
              <a:t> with the US and China, especially in advanced technologies.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European companies spend less in </a:t>
            </a:r>
            <a:r>
              <a:rPr lang="en-GB" dirty="0" err="1"/>
              <a:t>Research&amp;Innovation</a:t>
            </a:r>
            <a:r>
              <a:rPr lang="en-GB" dirty="0"/>
              <a:t> than US firms.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EU has talent but we must translate innovation into commercialisation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Many European entrepreneurs prefer to seek financing from US venture capitalists and scale up in the US market</a:t>
            </a:r>
            <a:r>
              <a:rPr lang="en-GB" dirty="0"/>
              <a:t>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DB50-82B2-6527-C22D-58A32BC3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421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0BBD-0A8A-D82B-ADF3-13C9D757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238407"/>
            <a:ext cx="10515600" cy="673099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7284"/>
                </a:solidFill>
              </a:rPr>
              <a:t>Health &amp; Biotech</a:t>
            </a:r>
            <a:endParaRPr lang="en-BE" sz="4000" dirty="0">
              <a:solidFill>
                <a:srgbClr val="007284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83AF6-497B-01D1-FA85-3ED4564CC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898" y="136525"/>
            <a:ext cx="6003102" cy="598350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11DC39-547D-720A-B9D0-A7FF110A4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1231" y="1645920"/>
            <a:ext cx="5271871" cy="5212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007284"/>
                </a:solidFill>
              </a:rPr>
              <a:t>Health</a:t>
            </a:r>
            <a:r>
              <a:rPr lang="en-GB" dirty="0"/>
              <a:t>: one of the largest R&amp;D-intensive sectors in Europe (approx</a:t>
            </a:r>
            <a:r>
              <a:rPr lang="en-GB" b="1" dirty="0"/>
              <a:t>. 20% </a:t>
            </a:r>
            <a:r>
              <a:rPr lang="en-GB" dirty="0"/>
              <a:t>of global R&amp;D).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>
                <a:solidFill>
                  <a:srgbClr val="007284"/>
                </a:solidFill>
              </a:rPr>
              <a:t>Biotech</a:t>
            </a:r>
            <a:r>
              <a:rPr lang="en-GB" dirty="0"/>
              <a:t> is among the 4 technology areas with the </a:t>
            </a:r>
            <a:r>
              <a:rPr lang="en-GB" i="1" dirty="0"/>
              <a:t>highest likelihood </a:t>
            </a:r>
            <a:r>
              <a:rPr lang="en-GB" dirty="0"/>
              <a:t>of presenting the most sensitive and immediate risks related to technology security and technology leakage. </a:t>
            </a:r>
            <a:endParaRPr lang="en-BE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82D62-60A4-BC51-84F6-7F747091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58" y="5803851"/>
            <a:ext cx="4343084" cy="9454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1ACF10-3503-6397-8E13-5D7A69B3FC73}"/>
              </a:ext>
            </a:extLst>
          </p:cNvPr>
          <p:cNvSpPr/>
          <p:nvPr/>
        </p:nvSpPr>
        <p:spPr>
          <a:xfrm>
            <a:off x="6328216" y="4605913"/>
            <a:ext cx="1866900" cy="285750"/>
          </a:xfrm>
          <a:prstGeom prst="ellipse">
            <a:avLst/>
          </a:prstGeom>
          <a:noFill/>
          <a:ln>
            <a:solidFill>
              <a:srgbClr val="F65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6B9161-EA33-F1BB-9F1F-7C2C000A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058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2D8C-8525-4439-2095-8518A098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55" y="365126"/>
            <a:ext cx="10623145" cy="780094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Motivation: Europe’s position at the health innovation frontier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2418-1944-D310-8401-E2DFCFFBB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3458" y="2358774"/>
            <a:ext cx="4520997" cy="314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EU is challenged by a persistent </a:t>
            </a:r>
            <a:r>
              <a:rPr lang="en-US" sz="2400" b="1" dirty="0"/>
              <a:t>leadership</a:t>
            </a:r>
            <a:r>
              <a:rPr lang="en-US" sz="2400" dirty="0"/>
              <a:t> of the US: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US firms </a:t>
            </a:r>
            <a:r>
              <a:rPr lang="en-US" sz="2400" dirty="0"/>
              <a:t>account for </a:t>
            </a:r>
            <a:r>
              <a:rPr lang="en-US" sz="2400" b="1" dirty="0"/>
              <a:t>more than half</a:t>
            </a:r>
            <a:r>
              <a:rPr lang="en-US" sz="2400" dirty="0"/>
              <a:t> of world </a:t>
            </a:r>
            <a:r>
              <a:rPr lang="en-US" sz="2400" i="1" dirty="0"/>
              <a:t>Industrial Scoreboard Health R&amp;D </a:t>
            </a:r>
            <a:r>
              <a:rPr lang="en-US" sz="2400" dirty="0"/>
              <a:t>in 2022. 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526BF-1292-72EB-256A-0BC2AD1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234E2-2973-22AD-F641-45C6D326D20A}"/>
              </a:ext>
            </a:extLst>
          </p:cNvPr>
          <p:cNvSpPr txBox="1"/>
          <p:nvPr/>
        </p:nvSpPr>
        <p:spPr>
          <a:xfrm>
            <a:off x="583660" y="6492874"/>
            <a:ext cx="1150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400" dirty="0" err="1"/>
              <a:t>Veugelers</a:t>
            </a:r>
            <a:r>
              <a:rPr lang="en-US" sz="1400" dirty="0"/>
              <a:t> and Amaral-Garcia (2025).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A51F8-29AA-E0F7-3FA1-028B437B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4" y="1833399"/>
            <a:ext cx="6509913" cy="45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6033C-1227-EF98-0BA5-B332A35E8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B9C5-F0AF-30AF-83C1-3C8EAC8C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365126"/>
            <a:ext cx="10881360" cy="780094"/>
          </a:xfrm>
        </p:spPr>
        <p:txBody>
          <a:bodyPr>
            <a:normAutofit/>
          </a:bodyPr>
          <a:lstStyle/>
          <a:p>
            <a:r>
              <a:rPr lang="en-US" dirty="0"/>
              <a:t>Incumbents vs New firms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BBA7E-DDFB-18C9-6D66-C582502F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4424" y="1679316"/>
            <a:ext cx="4050792" cy="451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European health innovation landscape is </a:t>
            </a:r>
            <a:r>
              <a:rPr lang="en-US" sz="2000" b="1" dirty="0"/>
              <a:t>more</a:t>
            </a:r>
            <a:r>
              <a:rPr lang="en-US" sz="2000" dirty="0"/>
              <a:t> </a:t>
            </a:r>
            <a:r>
              <a:rPr lang="en-US" sz="2000" b="1" dirty="0"/>
              <a:t>concentrated</a:t>
            </a:r>
            <a:r>
              <a:rPr lang="en-US" sz="2000" dirty="0"/>
              <a:t>,  and more of its leading firms are “</a:t>
            </a:r>
            <a:r>
              <a:rPr lang="en-US" sz="2000" b="1" dirty="0"/>
              <a:t>incumbents</a:t>
            </a:r>
            <a:r>
              <a:rPr lang="en-US" sz="2000" dirty="0"/>
              <a:t>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US has a larger share of leading firms to be </a:t>
            </a:r>
            <a:r>
              <a:rPr lang="en-US" sz="2000" b="1" dirty="0"/>
              <a:t>newer</a:t>
            </a:r>
            <a:r>
              <a:rPr lang="en-US" sz="2000" dirty="0"/>
              <a:t> </a:t>
            </a:r>
            <a:r>
              <a:rPr lang="en-US" sz="2000" b="1" dirty="0"/>
              <a:t>firms</a:t>
            </a:r>
            <a:r>
              <a:rPr lang="en-US" sz="2000" dirty="0"/>
              <a:t>, that challenged incumbents,  suggestive of the larger scope of new US health firms to grow faster to leading innovator status.</a:t>
            </a:r>
          </a:p>
          <a:p>
            <a:pPr marL="0" indent="0">
              <a:buNone/>
            </a:pPr>
            <a:r>
              <a:rPr lang="en-GB" sz="2000" dirty="0"/>
              <a:t>More Schumpeterian </a:t>
            </a:r>
            <a:r>
              <a:rPr lang="en-GB" sz="2000" b="1" dirty="0"/>
              <a:t>creative destruction</a:t>
            </a:r>
            <a:r>
              <a:rPr lang="en-GB" sz="2000" dirty="0"/>
              <a:t>.</a:t>
            </a:r>
            <a:endParaRPr lang="nl-BE" sz="160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80DA-3FBE-53C2-110E-47C42661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2A9AC-8091-8F22-B83B-0E82F8B39EEA}"/>
              </a:ext>
            </a:extLst>
          </p:cNvPr>
          <p:cNvSpPr txBox="1"/>
          <p:nvPr/>
        </p:nvSpPr>
        <p:spPr>
          <a:xfrm>
            <a:off x="583660" y="6492874"/>
            <a:ext cx="1150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400" dirty="0" err="1"/>
              <a:t>Veugelers</a:t>
            </a:r>
            <a:r>
              <a:rPr lang="en-US" sz="1400" dirty="0"/>
              <a:t> and Amaral-Garcia (2025).</a:t>
            </a: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3492AF-AF05-EDB2-08D5-79A2D897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259" y="6214180"/>
            <a:ext cx="1666072" cy="223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3045C6-C25A-4310-29ED-D50A14B6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85" y="1392592"/>
            <a:ext cx="7492755" cy="4797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E450C-9A60-4C9A-52F9-896CABFF943C}"/>
              </a:ext>
            </a:extLst>
          </p:cNvPr>
          <p:cNvSpPr txBox="1"/>
          <p:nvPr/>
        </p:nvSpPr>
        <p:spPr>
          <a:xfrm>
            <a:off x="875415" y="1152304"/>
            <a:ext cx="640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EC Square Sans Cond Pro"/>
              </a:rPr>
              <a:t>Incumbent and New leading Firms in Health R&amp;D (Europe and US)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214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4237F5-F3AE-4B4D-488F-2CE9A733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84"/>
                </a:solidFill>
              </a:rPr>
              <a:t>Financing constraints in health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ADA252-E100-0DCC-252A-6C932204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3931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Financing constraints </a:t>
            </a:r>
            <a:r>
              <a:rPr lang="en-US" dirty="0"/>
              <a:t>are particularly relevant in health and biotech:</a:t>
            </a:r>
          </a:p>
          <a:p>
            <a:pPr lvl="1"/>
            <a:r>
              <a:rPr lang="en-US" dirty="0"/>
              <a:t>Significant time lapse from initial R&amp;D until final market access</a:t>
            </a:r>
          </a:p>
          <a:p>
            <a:pPr lvl="1"/>
            <a:r>
              <a:rPr lang="en-US" dirty="0"/>
              <a:t>High regulatory and technology uncertainty</a:t>
            </a:r>
          </a:p>
          <a:p>
            <a:endParaRPr lang="en-US" dirty="0"/>
          </a:p>
          <a:p>
            <a:r>
              <a:rPr lang="en-US" dirty="0"/>
              <a:t>Access to finance is particularly relevant for risky </a:t>
            </a:r>
            <a:r>
              <a:rPr lang="en-US" b="1" dirty="0"/>
              <a:t>breakthrough ideas and technologies 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More likely to be introduced by new finance-constrained players (</a:t>
            </a:r>
            <a:r>
              <a:rPr lang="en-US" i="1" dirty="0"/>
              <a:t>e.g</a:t>
            </a:r>
            <a:r>
              <a:rPr lang="en-US" dirty="0"/>
              <a:t>., mRNA COVID-19 vaccines (</a:t>
            </a:r>
            <a:r>
              <a:rPr lang="en-US" dirty="0" err="1"/>
              <a:t>Veugelers</a:t>
            </a:r>
            <a:r>
              <a:rPr lang="en-US" dirty="0"/>
              <a:t>, 2022); </a:t>
            </a:r>
            <a:r>
              <a:rPr lang="en-US" sz="1900" dirty="0"/>
              <a:t>see also Aghion, Amaral-Garcia, </a:t>
            </a:r>
            <a:r>
              <a:rPr lang="en-US" sz="1900" dirty="0" err="1"/>
              <a:t>Dewatripont</a:t>
            </a:r>
            <a:r>
              <a:rPr lang="en-US" sz="1900" dirty="0"/>
              <a:t> &amp; Goldman, 2020 for the role of public investment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r>
              <a:rPr lang="en-US" dirty="0"/>
              <a:t>Evidence of </a:t>
            </a:r>
            <a:r>
              <a:rPr lang="en-US" b="1" dirty="0"/>
              <a:t>underinvestment</a:t>
            </a:r>
            <a:r>
              <a:rPr lang="en-US" dirty="0"/>
              <a:t> in novel drugs </a:t>
            </a:r>
            <a:r>
              <a:rPr lang="en-US" sz="2000" dirty="0"/>
              <a:t>(Krieger et al. 2022)</a:t>
            </a:r>
          </a:p>
          <a:p>
            <a:pPr marL="76200" indent="0">
              <a:buNone/>
            </a:pPr>
            <a:endParaRPr lang="en-US" sz="2000" dirty="0"/>
          </a:p>
          <a:p>
            <a:r>
              <a:rPr lang="en-US" dirty="0"/>
              <a:t>US Venture capitalists play an extremely important role in driving innovation in the health and biotech sector </a:t>
            </a:r>
            <a:r>
              <a:rPr lang="en-US" sz="2000" dirty="0"/>
              <a:t>(Chandra et al. 2022)</a:t>
            </a:r>
          </a:p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88362-4DE8-DF6A-D095-4A1F7D87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427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B2F169-EE2B-CCC4-0FFF-EF9800A9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84"/>
                </a:solidFill>
              </a:rPr>
              <a:t>Access to finance</a:t>
            </a:r>
            <a:endParaRPr lang="en-BE" dirty="0">
              <a:solidFill>
                <a:srgbClr val="007284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0370D12-738C-79E2-C532-7FF3CD53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/>
              <a:t>To assess the dynamics of Europe’s innovative potential in health, we need to better understand the </a:t>
            </a:r>
            <a:r>
              <a:rPr lang="en-GB" sz="3000" dirty="0">
                <a:solidFill>
                  <a:srgbClr val="007284"/>
                </a:solidFill>
              </a:rPr>
              <a:t>financial constraints </a:t>
            </a:r>
            <a:r>
              <a:rPr lang="en-GB" sz="3000" dirty="0"/>
              <a:t>faced by start-ups and scale-ups in the health sector. </a:t>
            </a:r>
          </a:p>
          <a:p>
            <a:endParaRPr lang="en-GB" sz="3000" dirty="0"/>
          </a:p>
          <a:p>
            <a:pPr marL="76200" indent="0">
              <a:buNone/>
            </a:pPr>
            <a:endParaRPr lang="en-GB" sz="3000" dirty="0">
              <a:solidFill>
                <a:srgbClr val="007284"/>
              </a:solidFill>
            </a:endParaRPr>
          </a:p>
          <a:p>
            <a:pPr marL="76200" indent="0" algn="ctr">
              <a:buNone/>
            </a:pPr>
            <a:r>
              <a:rPr lang="en-GB" sz="3000" b="1" dirty="0">
                <a:solidFill>
                  <a:srgbClr val="007284"/>
                </a:solidFill>
              </a:rPr>
              <a:t>Is the EU-US gap in dynamic innovative performance in health related to a gap in venture financing constraints?  </a:t>
            </a:r>
          </a:p>
          <a:p>
            <a:pPr marL="76200" indent="0" algn="ctr">
              <a:buNone/>
            </a:pPr>
            <a:endParaRPr lang="en-GB" sz="3000" b="1" dirty="0">
              <a:solidFill>
                <a:srgbClr val="007284"/>
              </a:solidFill>
            </a:endParaRPr>
          </a:p>
          <a:p>
            <a:pPr marL="76200" indent="0">
              <a:buNone/>
            </a:pPr>
            <a:r>
              <a:rPr lang="en-GB" sz="3000" dirty="0">
                <a:solidFill>
                  <a:srgbClr val="007284"/>
                </a:solidFill>
              </a:rPr>
              <a:t> </a:t>
            </a:r>
          </a:p>
          <a:p>
            <a:r>
              <a:rPr lang="en-GB" sz="3000" dirty="0"/>
              <a:t>We analyse venture capital financing for health projects in the EU compared to the US, using data from </a:t>
            </a:r>
            <a:r>
              <a:rPr lang="en-GB" sz="3000" dirty="0" err="1"/>
              <a:t>Dealroom</a:t>
            </a:r>
            <a:r>
              <a:rPr lang="en-GB" sz="3000" dirty="0"/>
              <a:t>.    </a:t>
            </a:r>
            <a:endParaRPr lang="nl-BE" sz="3000" dirty="0"/>
          </a:p>
          <a:p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F469-7F9E-4AB6-7121-43806ED3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DB66-8127-44C6-94A5-CCEF954568AF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1418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fb2d82-5e68-4a2c-b63a-96761b7dc3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161E351B0724BBE346C94AF0D24C2" ma:contentTypeVersion="10" ma:contentTypeDescription="Crée un document." ma:contentTypeScope="" ma:versionID="b766c36542572494726c2bf6c153af59">
  <xsd:schema xmlns:xsd="http://www.w3.org/2001/XMLSchema" xmlns:xs="http://www.w3.org/2001/XMLSchema" xmlns:p="http://schemas.microsoft.com/office/2006/metadata/properties" xmlns:ns3="bffb2d82-5e68-4a2c-b63a-96761b7dc3ab" targetNamespace="http://schemas.microsoft.com/office/2006/metadata/properties" ma:root="true" ma:fieldsID="a20bb0e19f21bcbea444fe00f378ab1d" ns3:_="">
    <xsd:import namespace="bffb2d82-5e68-4a2c-b63a-96761b7dc3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b2d82-5e68-4a2c-b63a-96761b7dc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F2ECB-E4CB-49A0-9468-3E0BAD1EA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5357A-E951-40D4-BEFB-A0A1F2E54E10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ffb2d82-5e68-4a2c-b63a-96761b7dc3a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5D55CCA-2AD5-4EA9-B82B-42EBBF4DD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b2d82-5e68-4a2c-b63a-96761b7dc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Widescreen</PresentationFormat>
  <Paragraphs>235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Aptos Narrow</vt:lpstr>
      <vt:lpstr>Arial</vt:lpstr>
      <vt:lpstr>EC Square Sans Cond Pro</vt:lpstr>
      <vt:lpstr>inherit</vt:lpstr>
      <vt:lpstr>Open Sans</vt:lpstr>
      <vt:lpstr>Thème Office</vt:lpstr>
      <vt:lpstr>PowerPoint Presentation</vt:lpstr>
      <vt:lpstr>Commission 4 FINANCES PUBLIQUES ET COMPÉTITIVITÉ / POLITIQUE  INDUSTRIELLE / AUTONOMIE STRATÉGIQUE  Financement d'entreprises innovantes </vt:lpstr>
      <vt:lpstr>PowerPoint Presentation</vt:lpstr>
      <vt:lpstr>Innovation and competitiveness in the EU</vt:lpstr>
      <vt:lpstr>Health &amp; Biotech</vt:lpstr>
      <vt:lpstr>Motivation: Europe’s position at the health innovation frontier </vt:lpstr>
      <vt:lpstr>Incumbents vs New firms</vt:lpstr>
      <vt:lpstr>Financing constraints in health</vt:lpstr>
      <vt:lpstr>Access to finance</vt:lpstr>
      <vt:lpstr>Data</vt:lpstr>
      <vt:lpstr>Health: largest sector in VC deals, but...</vt:lpstr>
      <vt:lpstr>…Europe is not specialized in Health VC</vt:lpstr>
      <vt:lpstr>Gap Europe-US: Number of VC deals</vt:lpstr>
      <vt:lpstr>Technology areas</vt:lpstr>
      <vt:lpstr>PowerPoint Presentation</vt:lpstr>
      <vt:lpstr>Investee’s firm age</vt:lpstr>
      <vt:lpstr>Funding stages</vt:lpstr>
      <vt:lpstr>Exit strategies</vt:lpstr>
      <vt:lpstr>VC deal size</vt:lpstr>
      <vt:lpstr>VC deal size by stage</vt:lpstr>
      <vt:lpstr>Home bias</vt:lpstr>
      <vt:lpstr>Home bias by stage</vt:lpstr>
      <vt:lpstr>Investor type by stage</vt:lpstr>
      <vt:lpstr>Large investors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Kathy Keser</dc:creator>
  <cp:lastModifiedBy>Sofia AGarcia</cp:lastModifiedBy>
  <cp:revision>55</cp:revision>
  <dcterms:created xsi:type="dcterms:W3CDTF">2025-11-03T08:42:47Z</dcterms:created>
  <dcterms:modified xsi:type="dcterms:W3CDTF">2025-11-27T08:40:21Z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0x010100368161E351B0724BBE346C94AF0D24C2</vt:lpwstr>
  </property>
</Properties>
</file>