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4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6.emf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8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gray">
          <a:xfrm>
            <a:off x="0" y="5060951"/>
            <a:ext cx="12192000" cy="1800225"/>
          </a:xfrm>
          <a:prstGeom prst="rect">
            <a:avLst/>
          </a:prstGeom>
          <a:solidFill>
            <a:srgbClr val="177B57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noProof="0"/>
          </a:p>
        </p:txBody>
      </p:sp>
      <p:pic>
        <p:nvPicPr>
          <p:cNvPr id="8" name="Picture 149" descr="BCG_Monogram_RGB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7877" y="677863"/>
            <a:ext cx="1992923" cy="673100"/>
          </a:xfrm>
          <a:prstGeom prst="rect">
            <a:avLst/>
          </a:prstGeom>
          <a:noFill/>
        </p:spPr>
      </p:pic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9574892" y="692249"/>
            <a:ext cx="2055877" cy="663993"/>
          </a:xfrm>
          <a:prstGeom prst="rect">
            <a:avLst/>
          </a:prstGeom>
        </p:spPr>
        <p:txBody>
          <a:bodyPr lIns="90000" tIns="90000" rIns="90000" bIns="90000" anchor="ctr"/>
          <a:lstStyle>
            <a:lvl1pPr algn="ctr">
              <a:defRPr sz="1400" b="0" baseline="0">
                <a:solidFill>
                  <a:srgbClr val="80808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Placeholder for client logo</a:t>
            </a:r>
            <a:endParaRPr lang="en-US" dirty="0"/>
          </a:p>
        </p:txBody>
      </p:sp>
      <p:pic>
        <p:nvPicPr>
          <p:cNvPr id="11" name="Picture 1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77354" y="5821403"/>
            <a:ext cx="5220677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92012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2707" y="162000"/>
            <a:ext cx="11068062" cy="831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562707" y="1508760"/>
            <a:ext cx="11074087" cy="4590288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ts val="384"/>
              </a:spcBef>
              <a:defRPr/>
            </a:lvl1pPr>
            <a:lvl2pPr marL="457200" indent="-230400">
              <a:spcBef>
                <a:spcPts val="384"/>
              </a:spcBef>
              <a:defRPr/>
            </a:lvl2pPr>
            <a:lvl3pPr marL="914400" indent="-230400">
              <a:spcBef>
                <a:spcPts val="384"/>
              </a:spcBef>
              <a:defRPr/>
            </a:lvl3pPr>
            <a:lvl4pPr marL="1375200" indent="-234000">
              <a:spcBef>
                <a:spcPts val="384"/>
              </a:spcBef>
              <a:defRPr/>
            </a:lvl4pPr>
            <a:lvl5pPr marL="2059200" indent="-230400">
              <a:spcBef>
                <a:spcPts val="384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523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2707" y="162000"/>
            <a:ext cx="11068062" cy="831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562707" y="1508400"/>
            <a:ext cx="11068062" cy="4590000"/>
          </a:xfrm>
          <a:prstGeom prst="rect">
            <a:avLst/>
          </a:prstGeom>
        </p:spPr>
        <p:txBody>
          <a:bodyPr lIns="0" tIns="0" rIns="0" bIns="0"/>
          <a:lstStyle>
            <a:lvl1pPr marL="172800" indent="-172800">
              <a:spcBef>
                <a:spcPts val="384"/>
              </a:spcBef>
              <a:buClr>
                <a:schemeClr val="tx2"/>
              </a:buClr>
              <a:buFont typeface="Arial" pitchFamily="34" charset="0"/>
              <a:buChar char="•"/>
              <a:tabLst/>
              <a:defRPr b="0"/>
            </a:lvl1pPr>
            <a:lvl2pPr marL="630000" indent="-230400">
              <a:spcBef>
                <a:spcPts val="384"/>
              </a:spcBef>
              <a:buFont typeface="Arial" pitchFamily="34" charset="0"/>
              <a:buChar char="–"/>
              <a:defRPr/>
            </a:lvl2pPr>
            <a:lvl3pPr marL="1076400" indent="-230400">
              <a:spcBef>
                <a:spcPts val="384"/>
              </a:spcBef>
              <a:defRPr/>
            </a:lvl3pPr>
            <a:lvl4pPr marL="1544400" indent="-230400">
              <a:spcBef>
                <a:spcPts val="384"/>
              </a:spcBef>
              <a:defRPr/>
            </a:lvl4pPr>
            <a:lvl5pPr marL="2059200" indent="-230400">
              <a:spcBef>
                <a:spcPts val="384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565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2707" y="162000"/>
            <a:ext cx="11068062" cy="8316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38497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0498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954" y="158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8" name="Object 7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" y="158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77B57"/>
          </a:solidFill>
          <a:ln w="9525">
            <a:solidFill>
              <a:srgbClr val="177B57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6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ltGray">
          <a:xfrm>
            <a:off x="2516554" y="1738314"/>
            <a:ext cx="7158892" cy="294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/>
          <p:cNvPicPr>
            <a:picLocks noChangeAspect="1" noChangeArrowheads="1"/>
          </p:cNvPicPr>
          <p:nvPr userDrawn="1"/>
        </p:nvPicPr>
        <p:blipFill>
          <a:blip r:embed="rId7" cstate="print"/>
          <a:stretch>
            <a:fillRect/>
          </a:stretch>
        </p:blipFill>
        <p:spPr bwMode="black">
          <a:xfrm>
            <a:off x="5273841" y="2957695"/>
            <a:ext cx="3447692" cy="8662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 userDrawn="1"/>
        </p:nvSpPr>
        <p:spPr>
          <a:xfrm>
            <a:off x="5223807" y="5078641"/>
            <a:ext cx="1744388" cy="581867"/>
          </a:xfrm>
          <a:prstGeom prst="rect">
            <a:avLst/>
          </a:prstGeom>
          <a:noFill/>
          <a:ln>
            <a:noFill/>
          </a:ln>
        </p:spPr>
        <p:txBody>
          <a:bodyPr wrap="none" tIns="90000" bIns="90000" rtlCol="0" anchor="t">
            <a:spAutoFit/>
          </a:bodyPr>
          <a:lstStyle/>
          <a:p>
            <a:pPr algn="ctr"/>
            <a:r>
              <a:rPr lang="en-US" sz="26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Thank you</a:t>
            </a:r>
            <a:endParaRPr lang="en-US" sz="2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5125049" y="6062515"/>
            <a:ext cx="1970411" cy="335646"/>
          </a:xfrm>
          <a:prstGeom prst="rect">
            <a:avLst/>
          </a:prstGeom>
          <a:noFill/>
          <a:ln>
            <a:noFill/>
          </a:ln>
        </p:spPr>
        <p:txBody>
          <a:bodyPr wrap="none" tIns="90000" bIns="90000" rtlCol="0" anchor="t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bcg.com | bcgperspectives.com</a:t>
            </a:r>
            <a:endParaRPr 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160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2707" y="162000"/>
            <a:ext cx="11068062" cy="831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562707" y="1508760"/>
            <a:ext cx="11074087" cy="4590288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ts val="384"/>
              </a:spcBef>
              <a:defRPr/>
            </a:lvl1pPr>
            <a:lvl2pPr marL="457200" indent="-230400">
              <a:spcBef>
                <a:spcPts val="384"/>
              </a:spcBef>
              <a:defRPr/>
            </a:lvl2pPr>
            <a:lvl3pPr marL="914400" indent="-230400">
              <a:spcBef>
                <a:spcPts val="384"/>
              </a:spcBef>
              <a:defRPr/>
            </a:lvl3pPr>
            <a:lvl4pPr marL="1375200" indent="-234000">
              <a:spcBef>
                <a:spcPts val="384"/>
              </a:spcBef>
              <a:defRPr/>
            </a:lvl4pPr>
            <a:lvl5pPr marL="2059200" indent="-230400">
              <a:spcBef>
                <a:spcPts val="384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999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oleObject" Target="../embeddings/oleObject1.bin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Object 14" hidden="1"/>
          <p:cNvGraphicFramePr>
            <a:graphicFrameLocks noChangeAspect="1"/>
          </p:cNvGraphicFramePr>
          <p:nvPr>
            <p:custDataLst>
              <p:tags r:id="rId10"/>
            </p:custDataLst>
          </p:nvPr>
        </p:nvGraphicFramePr>
        <p:xfrm>
          <a:off x="1954" y="158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think-cell Slide" r:id="rId11" imgW="360" imgH="360" progId="TCLayout.ActiveDocument.1">
                  <p:embed/>
                </p:oleObj>
              </mc:Choice>
              <mc:Fallback>
                <p:oleObj name="think-cell Slide" r:id="rId11" imgW="360" imgH="360" progId="TCLayout.ActiveDocument.1">
                  <p:embed/>
                  <p:pic>
                    <p:nvPicPr>
                      <p:cNvPr id="15" name="Object 1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" y="158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ooterSimple"/>
          <p:cNvSpPr/>
          <p:nvPr userDrawn="1"/>
        </p:nvSpPr>
        <p:spPr>
          <a:xfrm>
            <a:off x="562708" y="6653703"/>
            <a:ext cx="793108" cy="1077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pPr algn="l"/>
            <a:endParaRPr lang="en-US" sz="1200" noProof="0" dirty="0">
              <a:solidFill>
                <a:srgbClr val="80808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913860" y="153843"/>
            <a:ext cx="1145691" cy="102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403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384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384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ts val="384"/>
        </a:spcBef>
        <a:buClr>
          <a:schemeClr val="tx2"/>
        </a:buClr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6363" indent="-233362" algn="l" defTabSz="914400" rtl="0" eaLnBrk="1" latinLnBrk="0" hangingPunct="1">
        <a:spcBef>
          <a:spcPts val="384"/>
        </a:spcBef>
        <a:buClr>
          <a:schemeClr val="tx2"/>
        </a:buClr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8988" indent="-230188" algn="l" defTabSz="914400" rtl="0" eaLnBrk="1" latinLnBrk="0" hangingPunct="1">
        <a:spcBef>
          <a:spcPts val="384"/>
        </a:spcBef>
        <a:buClr>
          <a:schemeClr val="tx2"/>
        </a:buClr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79274" y="203113"/>
            <a:ext cx="8992800" cy="831600"/>
          </a:xfrm>
        </p:spPr>
        <p:txBody>
          <a:bodyPr/>
          <a:lstStyle/>
          <a:p>
            <a:r>
              <a:rPr lang="en-US" sz="2600" dirty="0">
                <a:solidFill>
                  <a:srgbClr val="000090"/>
                </a:solidFill>
              </a:rPr>
              <a:t>INTERFACULTY COURSE </a:t>
            </a:r>
            <a:br>
              <a:rPr lang="en-US" sz="2600" dirty="0">
                <a:solidFill>
                  <a:srgbClr val="000090"/>
                </a:solidFill>
              </a:rPr>
            </a:br>
            <a:r>
              <a:rPr lang="en-US" sz="2600" dirty="0">
                <a:solidFill>
                  <a:srgbClr val="000090"/>
                </a:solidFill>
              </a:rPr>
              <a:t>IN TRANSLATIONAL MEDICINE (2016-2017)</a:t>
            </a:r>
          </a:p>
        </p:txBody>
      </p:sp>
      <p:sp>
        <p:nvSpPr>
          <p:cNvPr id="5" name="Rechthoek 4"/>
          <p:cNvSpPr/>
          <p:nvPr/>
        </p:nvSpPr>
        <p:spPr>
          <a:xfrm>
            <a:off x="1248151" y="4182753"/>
            <a:ext cx="1301619" cy="16694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1000" kern="0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2638501" y="4194473"/>
            <a:ext cx="1301619" cy="16694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1000" kern="0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7" name="Rechthoek 6"/>
          <p:cNvSpPr/>
          <p:nvPr/>
        </p:nvSpPr>
        <p:spPr>
          <a:xfrm>
            <a:off x="4045265" y="4180405"/>
            <a:ext cx="1301619" cy="166940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1000" kern="0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8" name="Rechthoek 7"/>
          <p:cNvSpPr/>
          <p:nvPr/>
        </p:nvSpPr>
        <p:spPr>
          <a:xfrm>
            <a:off x="5452032" y="4180405"/>
            <a:ext cx="1301619" cy="1669404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1000" kern="0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9" name="Rechthoek 8"/>
          <p:cNvSpPr/>
          <p:nvPr/>
        </p:nvSpPr>
        <p:spPr>
          <a:xfrm>
            <a:off x="6842389" y="4192125"/>
            <a:ext cx="1301619" cy="166940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1000" kern="0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10" name="Rechthoek 9"/>
          <p:cNvSpPr/>
          <p:nvPr/>
        </p:nvSpPr>
        <p:spPr>
          <a:xfrm>
            <a:off x="8235082" y="4178060"/>
            <a:ext cx="1301619" cy="16694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1000" kern="0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11" name="Rechthoek 10"/>
          <p:cNvSpPr/>
          <p:nvPr/>
        </p:nvSpPr>
        <p:spPr>
          <a:xfrm>
            <a:off x="9627788" y="4178057"/>
            <a:ext cx="1301619" cy="16694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1000" kern="0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12" name="Rechthoek 11"/>
          <p:cNvSpPr/>
          <p:nvPr/>
        </p:nvSpPr>
        <p:spPr>
          <a:xfrm>
            <a:off x="1604890" y="2996417"/>
            <a:ext cx="8916545" cy="658835"/>
          </a:xfrm>
          <a:prstGeom prst="rect">
            <a:avLst/>
          </a:prstGeom>
          <a:solidFill>
            <a:srgbClr val="002060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1400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60"/>
          <p:cNvSpPr txBox="1"/>
          <p:nvPr/>
        </p:nvSpPr>
        <p:spPr>
          <a:xfrm>
            <a:off x="1140653" y="4232024"/>
            <a:ext cx="151712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MASTER IN BUSINESS ECONOMICS</a:t>
            </a:r>
          </a:p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MASTER IN BUSINESS ENGINEERING</a:t>
            </a:r>
          </a:p>
          <a:p>
            <a:pPr algn="ctr"/>
            <a:r>
              <a:rPr lang="en-US" sz="1000" b="1" u="sng" kern="0" dirty="0">
                <a:solidFill>
                  <a:sysClr val="windowText" lastClr="000000"/>
                </a:solidFill>
                <a:latin typeface="+mj-lt"/>
              </a:rPr>
              <a:t>Solvay Brussels School</a:t>
            </a:r>
          </a:p>
          <a:p>
            <a:pPr algn="ctr"/>
            <a:r>
              <a:rPr lang="en-US" sz="1000" b="1" u="sng" kern="0" dirty="0">
                <a:solidFill>
                  <a:sysClr val="windowText" lastClr="000000"/>
                </a:solidFill>
                <a:latin typeface="+mj-lt"/>
              </a:rPr>
              <a:t>of Economics and </a:t>
            </a:r>
          </a:p>
          <a:p>
            <a:pPr algn="ctr"/>
            <a:r>
              <a:rPr lang="en-US" sz="1000" b="1" u="sng" kern="0" dirty="0">
                <a:solidFill>
                  <a:sysClr val="windowText" lastClr="000000"/>
                </a:solidFill>
                <a:latin typeface="+mj-lt"/>
              </a:rPr>
              <a:t>Management</a:t>
            </a:r>
            <a:endParaRPr lang="en-US" sz="1000" b="1" kern="0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15" name="TextBox 55"/>
          <p:cNvSpPr txBox="1"/>
          <p:nvPr/>
        </p:nvSpPr>
        <p:spPr>
          <a:xfrm>
            <a:off x="9703040" y="4255554"/>
            <a:ext cx="11785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b="1" kern="0" dirty="0">
                <a:solidFill>
                  <a:srgbClr val="000000"/>
                </a:solidFill>
                <a:latin typeface="+mj-lt"/>
              </a:rPr>
              <a:t>MASTER in </a:t>
            </a:r>
          </a:p>
          <a:p>
            <a:pPr algn="ctr"/>
            <a:r>
              <a:rPr lang="en-US" sz="1000" b="1" kern="0" dirty="0">
                <a:solidFill>
                  <a:srgbClr val="000000"/>
                </a:solidFill>
                <a:latin typeface="+mj-lt"/>
              </a:rPr>
              <a:t>BIOMEDICAL </a:t>
            </a:r>
          </a:p>
          <a:p>
            <a:pPr algn="ctr"/>
            <a:r>
              <a:rPr lang="en-US" sz="1000" b="1" kern="0" dirty="0">
                <a:solidFill>
                  <a:srgbClr val="000000"/>
                </a:solidFill>
                <a:latin typeface="+mj-lt"/>
              </a:rPr>
              <a:t>SCIENCES</a:t>
            </a:r>
          </a:p>
          <a:p>
            <a:pPr algn="ctr"/>
            <a:r>
              <a:rPr lang="en-US" sz="1000" b="1" u="sng" kern="0" dirty="0">
                <a:solidFill>
                  <a:srgbClr val="000000"/>
                </a:solidFill>
                <a:latin typeface="+mj-lt"/>
              </a:rPr>
              <a:t>Fac. of Medicine</a:t>
            </a:r>
            <a:endParaRPr lang="en-US" sz="1000" kern="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6" name="TextBox 56"/>
          <p:cNvSpPr txBox="1"/>
          <p:nvPr/>
        </p:nvSpPr>
        <p:spPr>
          <a:xfrm>
            <a:off x="8204629" y="4241486"/>
            <a:ext cx="14117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kern="0" dirty="0">
                <a:solidFill>
                  <a:srgbClr val="000000"/>
                </a:solidFill>
                <a:latin typeface="+mj-lt"/>
              </a:rPr>
              <a:t>MASTER in </a:t>
            </a:r>
          </a:p>
          <a:p>
            <a:pPr algn="ctr"/>
            <a:r>
              <a:rPr lang="en-US" sz="1000" b="1" kern="0" dirty="0">
                <a:solidFill>
                  <a:srgbClr val="000000"/>
                </a:solidFill>
                <a:latin typeface="+mj-lt"/>
              </a:rPr>
              <a:t>PHARMACEUTICAL </a:t>
            </a:r>
          </a:p>
          <a:p>
            <a:pPr algn="ctr"/>
            <a:r>
              <a:rPr lang="en-US" sz="1000" b="1" kern="0" dirty="0">
                <a:solidFill>
                  <a:srgbClr val="000000"/>
                </a:solidFill>
                <a:latin typeface="+mj-lt"/>
              </a:rPr>
              <a:t>SCIENCES </a:t>
            </a:r>
          </a:p>
          <a:p>
            <a:pPr algn="ctr"/>
            <a:r>
              <a:rPr lang="en-US" sz="1000" b="1" u="sng" kern="0" dirty="0">
                <a:solidFill>
                  <a:srgbClr val="000000"/>
                </a:solidFill>
                <a:latin typeface="+mj-lt"/>
              </a:rPr>
              <a:t>Fac. of pharmacy</a:t>
            </a:r>
            <a:endParaRPr lang="en-US" sz="1000" u="sng" kern="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7" name="TextBox 54"/>
          <p:cNvSpPr txBox="1"/>
          <p:nvPr/>
        </p:nvSpPr>
        <p:spPr>
          <a:xfrm>
            <a:off x="1733844" y="3052361"/>
            <a:ext cx="8637562" cy="546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77" b="1" kern="0" dirty="0">
                <a:solidFill>
                  <a:schemeClr val="bg1"/>
                </a:solidFill>
              </a:rPr>
              <a:t>INTERFACULTY COURSE in TRANSLATIONAL MEDICINE</a:t>
            </a:r>
          </a:p>
          <a:p>
            <a:pPr algn="ctr"/>
            <a:r>
              <a:rPr lang="en-US" sz="1477" b="1" kern="0" dirty="0">
                <a:solidFill>
                  <a:schemeClr val="bg1"/>
                </a:solidFill>
              </a:rPr>
              <a:t>(5 credits)</a:t>
            </a:r>
          </a:p>
        </p:txBody>
      </p:sp>
      <p:sp>
        <p:nvSpPr>
          <p:cNvPr id="18" name="TextBox 57"/>
          <p:cNvSpPr txBox="1"/>
          <p:nvPr/>
        </p:nvSpPr>
        <p:spPr>
          <a:xfrm>
            <a:off x="2643181" y="4248942"/>
            <a:ext cx="129911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MASTER in </a:t>
            </a:r>
          </a:p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PUBLIC HEALTH</a:t>
            </a:r>
          </a:p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MANAGEMENT</a:t>
            </a:r>
          </a:p>
          <a:p>
            <a:pPr algn="ctr"/>
            <a:r>
              <a:rPr lang="en-US" sz="1000" b="1" u="sng" kern="0" dirty="0">
                <a:solidFill>
                  <a:sysClr val="windowText" lastClr="000000"/>
                </a:solidFill>
                <a:latin typeface="+mj-lt"/>
              </a:rPr>
              <a:t>Public Health School</a:t>
            </a:r>
            <a:endParaRPr lang="en-US" sz="1000" b="1" kern="0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19" name="TextBox 58"/>
          <p:cNvSpPr txBox="1"/>
          <p:nvPr/>
        </p:nvSpPr>
        <p:spPr>
          <a:xfrm>
            <a:off x="3944500" y="4263018"/>
            <a:ext cx="14964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MASTER in </a:t>
            </a:r>
          </a:p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BIOMEDICAL ENGINEERING</a:t>
            </a:r>
          </a:p>
          <a:p>
            <a:pPr algn="ctr"/>
            <a:r>
              <a:rPr lang="en-US" sz="1000" b="1" u="sng" kern="0" dirty="0">
                <a:solidFill>
                  <a:sysClr val="windowText" lastClr="000000"/>
                </a:solidFill>
                <a:latin typeface="+mj-lt"/>
              </a:rPr>
              <a:t>School of Engineering</a:t>
            </a:r>
          </a:p>
        </p:txBody>
      </p:sp>
      <p:sp>
        <p:nvSpPr>
          <p:cNvPr id="20" name="TextBox 1"/>
          <p:cNvSpPr txBox="1"/>
          <p:nvPr/>
        </p:nvSpPr>
        <p:spPr>
          <a:xfrm>
            <a:off x="5378818" y="4203470"/>
            <a:ext cx="1443956" cy="1258976"/>
          </a:xfrm>
          <a:prstGeom prst="rect">
            <a:avLst/>
          </a:prstGeom>
          <a:noFill/>
        </p:spPr>
        <p:txBody>
          <a:bodyPr wrap="square" tIns="90000" bIns="90000" rtlCol="0" anchor="t">
            <a:spAutoFit/>
          </a:bodyPr>
          <a:lstStyle/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MASTER in CHEMICAL and </a:t>
            </a:r>
          </a:p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MATERIALS ENGINEERING</a:t>
            </a:r>
          </a:p>
          <a:p>
            <a:pPr algn="ctr"/>
            <a:r>
              <a:rPr lang="en-US" sz="1000" b="1" u="sng" kern="0" dirty="0">
                <a:solidFill>
                  <a:sysClr val="windowText" lastClr="000000"/>
                </a:solidFill>
                <a:latin typeface="+mj-lt"/>
              </a:rPr>
              <a:t>School of </a:t>
            </a:r>
          </a:p>
          <a:p>
            <a:pPr algn="ctr"/>
            <a:r>
              <a:rPr lang="en-US" sz="1000" b="1" u="sng" kern="0" dirty="0">
                <a:solidFill>
                  <a:sysClr val="windowText" lastClr="000000"/>
                </a:solidFill>
                <a:latin typeface="+mj-lt"/>
              </a:rPr>
              <a:t>Engineering and Fac. of Sciences</a:t>
            </a:r>
            <a:endParaRPr lang="en-US" sz="1000" kern="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21" name="TextBox 55"/>
          <p:cNvSpPr txBox="1"/>
          <p:nvPr/>
        </p:nvSpPr>
        <p:spPr>
          <a:xfrm>
            <a:off x="6822775" y="4241487"/>
            <a:ext cx="129676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MASTER in </a:t>
            </a:r>
          </a:p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BIOCHEMISTRY AND MOLECULAR </a:t>
            </a:r>
          </a:p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AND CELLULAR BIOLOGY</a:t>
            </a:r>
          </a:p>
          <a:p>
            <a:pPr algn="ctr"/>
            <a:r>
              <a:rPr lang="en-US" sz="1000" b="1" u="sng" kern="0" dirty="0">
                <a:solidFill>
                  <a:sysClr val="windowText" lastClr="000000"/>
                </a:solidFill>
                <a:latin typeface="+mj-lt"/>
              </a:rPr>
              <a:t>Fac. of Sciences</a:t>
            </a:r>
            <a:endParaRPr lang="en-US" sz="1000" kern="0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23" name="Pijl-omhoog 22"/>
          <p:cNvSpPr/>
          <p:nvPr/>
        </p:nvSpPr>
        <p:spPr>
          <a:xfrm>
            <a:off x="1776046" y="3770138"/>
            <a:ext cx="211015" cy="281354"/>
          </a:xfrm>
          <a:prstGeom prst="upArrow">
            <a:avLst/>
          </a:prstGeom>
          <a:solidFill>
            <a:srgbClr val="002060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en-US" sz="1400" kern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Pijl-omhoog 23"/>
          <p:cNvSpPr/>
          <p:nvPr/>
        </p:nvSpPr>
        <p:spPr>
          <a:xfrm>
            <a:off x="3166400" y="3781858"/>
            <a:ext cx="211015" cy="281354"/>
          </a:xfrm>
          <a:prstGeom prst="upArrow">
            <a:avLst/>
          </a:prstGeom>
          <a:solidFill>
            <a:srgbClr val="002060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en-US" sz="1400" kern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Pijl-omhoog 24"/>
          <p:cNvSpPr/>
          <p:nvPr/>
        </p:nvSpPr>
        <p:spPr>
          <a:xfrm>
            <a:off x="4561443" y="3768977"/>
            <a:ext cx="211015" cy="281354"/>
          </a:xfrm>
          <a:prstGeom prst="upArrow">
            <a:avLst/>
          </a:prstGeom>
          <a:solidFill>
            <a:srgbClr val="002060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en-US" sz="1400" kern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Pijl-omhoog 25"/>
          <p:cNvSpPr/>
          <p:nvPr/>
        </p:nvSpPr>
        <p:spPr>
          <a:xfrm>
            <a:off x="5979904" y="3767824"/>
            <a:ext cx="211015" cy="281354"/>
          </a:xfrm>
          <a:prstGeom prst="upArrow">
            <a:avLst/>
          </a:prstGeom>
          <a:solidFill>
            <a:srgbClr val="002060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en-US" sz="1400" kern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Pijl-omhoog 26"/>
          <p:cNvSpPr/>
          <p:nvPr/>
        </p:nvSpPr>
        <p:spPr>
          <a:xfrm>
            <a:off x="7344466" y="3765476"/>
            <a:ext cx="211015" cy="281354"/>
          </a:xfrm>
          <a:prstGeom prst="upArrow">
            <a:avLst/>
          </a:prstGeom>
          <a:solidFill>
            <a:srgbClr val="002060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en-US" sz="1400" kern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Pijl-omhoog 27"/>
          <p:cNvSpPr/>
          <p:nvPr/>
        </p:nvSpPr>
        <p:spPr>
          <a:xfrm>
            <a:off x="8779366" y="3764405"/>
            <a:ext cx="211015" cy="281354"/>
          </a:xfrm>
          <a:prstGeom prst="upArrow">
            <a:avLst/>
          </a:prstGeom>
          <a:solidFill>
            <a:srgbClr val="002060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en-US" sz="1400" kern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Pijl-omhoog 28"/>
          <p:cNvSpPr/>
          <p:nvPr/>
        </p:nvSpPr>
        <p:spPr>
          <a:xfrm>
            <a:off x="10155623" y="3776128"/>
            <a:ext cx="211015" cy="281354"/>
          </a:xfrm>
          <a:prstGeom prst="upArrow">
            <a:avLst/>
          </a:prstGeom>
          <a:solidFill>
            <a:srgbClr val="002060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en-US" sz="1400" kern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9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79274" y="203113"/>
            <a:ext cx="8992800" cy="831600"/>
          </a:xfrm>
        </p:spPr>
        <p:txBody>
          <a:bodyPr/>
          <a:lstStyle/>
          <a:p>
            <a:r>
              <a:rPr lang="en-US" sz="2600" dirty="0">
                <a:solidFill>
                  <a:srgbClr val="000090"/>
                </a:solidFill>
              </a:rPr>
              <a:t>INTERFACULTY COURSE </a:t>
            </a:r>
            <a:br>
              <a:rPr lang="en-US" sz="2600" dirty="0">
                <a:solidFill>
                  <a:srgbClr val="000090"/>
                </a:solidFill>
              </a:rPr>
            </a:br>
            <a:r>
              <a:rPr lang="en-US" sz="2600" dirty="0">
                <a:solidFill>
                  <a:srgbClr val="000090"/>
                </a:solidFill>
              </a:rPr>
              <a:t>IN TRANSLATIONAL MEDICINE (2017-2018)</a:t>
            </a:r>
          </a:p>
        </p:txBody>
      </p:sp>
      <p:sp>
        <p:nvSpPr>
          <p:cNvPr id="5" name="Rechthoek 4"/>
          <p:cNvSpPr/>
          <p:nvPr/>
        </p:nvSpPr>
        <p:spPr>
          <a:xfrm>
            <a:off x="1248151" y="4182753"/>
            <a:ext cx="1301619" cy="16694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1000" kern="0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2638501" y="4194473"/>
            <a:ext cx="1301619" cy="16694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1000" kern="0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7" name="Rechthoek 6"/>
          <p:cNvSpPr/>
          <p:nvPr/>
        </p:nvSpPr>
        <p:spPr>
          <a:xfrm>
            <a:off x="4045265" y="4180405"/>
            <a:ext cx="1301619" cy="166940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1000" kern="0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8" name="Rechthoek 7"/>
          <p:cNvSpPr/>
          <p:nvPr/>
        </p:nvSpPr>
        <p:spPr>
          <a:xfrm>
            <a:off x="5452032" y="4180405"/>
            <a:ext cx="1301619" cy="1669404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1000" kern="0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9" name="Rechthoek 8"/>
          <p:cNvSpPr/>
          <p:nvPr/>
        </p:nvSpPr>
        <p:spPr>
          <a:xfrm>
            <a:off x="6842389" y="4192125"/>
            <a:ext cx="1301619" cy="166940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1000" kern="0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10" name="Rechthoek 9"/>
          <p:cNvSpPr/>
          <p:nvPr/>
        </p:nvSpPr>
        <p:spPr>
          <a:xfrm>
            <a:off x="8235082" y="4178060"/>
            <a:ext cx="1301619" cy="16694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1000" kern="0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11" name="Rechthoek 10"/>
          <p:cNvSpPr/>
          <p:nvPr/>
        </p:nvSpPr>
        <p:spPr>
          <a:xfrm>
            <a:off x="9627788" y="4178057"/>
            <a:ext cx="1301619" cy="16694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1000" kern="0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12" name="Rechthoek 11"/>
          <p:cNvSpPr/>
          <p:nvPr/>
        </p:nvSpPr>
        <p:spPr>
          <a:xfrm>
            <a:off x="1604890" y="2996417"/>
            <a:ext cx="8916545" cy="658835"/>
          </a:xfrm>
          <a:prstGeom prst="rect">
            <a:avLst/>
          </a:prstGeom>
          <a:solidFill>
            <a:srgbClr val="002060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1400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hthoek 12"/>
          <p:cNvSpPr/>
          <p:nvPr/>
        </p:nvSpPr>
        <p:spPr>
          <a:xfrm>
            <a:off x="8073650" y="1725639"/>
            <a:ext cx="2855757" cy="956603"/>
          </a:xfrm>
          <a:prstGeom prst="rect">
            <a:avLst/>
          </a:prstGeom>
          <a:solidFill>
            <a:srgbClr val="0070C0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1400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60"/>
          <p:cNvSpPr txBox="1"/>
          <p:nvPr/>
        </p:nvSpPr>
        <p:spPr>
          <a:xfrm>
            <a:off x="1140653" y="4232024"/>
            <a:ext cx="151712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MASTER IN BUSINESS ECONOMICS</a:t>
            </a:r>
          </a:p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MASTER IN BUSINESS ENGINEERING</a:t>
            </a:r>
          </a:p>
          <a:p>
            <a:pPr algn="ctr"/>
            <a:r>
              <a:rPr lang="en-US" sz="1000" b="1" u="sng" kern="0" dirty="0">
                <a:solidFill>
                  <a:sysClr val="windowText" lastClr="000000"/>
                </a:solidFill>
                <a:latin typeface="+mj-lt"/>
              </a:rPr>
              <a:t>Solvay Brussels School</a:t>
            </a:r>
          </a:p>
          <a:p>
            <a:pPr algn="ctr"/>
            <a:r>
              <a:rPr lang="en-US" sz="1000" b="1" u="sng" kern="0" dirty="0">
                <a:solidFill>
                  <a:sysClr val="windowText" lastClr="000000"/>
                </a:solidFill>
                <a:latin typeface="+mj-lt"/>
              </a:rPr>
              <a:t>of Economics and </a:t>
            </a:r>
          </a:p>
          <a:p>
            <a:pPr algn="ctr"/>
            <a:r>
              <a:rPr lang="en-US" sz="1000" b="1" u="sng" kern="0" dirty="0">
                <a:solidFill>
                  <a:sysClr val="windowText" lastClr="000000"/>
                </a:solidFill>
                <a:latin typeface="+mj-lt"/>
              </a:rPr>
              <a:t>Management</a:t>
            </a:r>
            <a:endParaRPr lang="en-US" sz="1000" b="1" kern="0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15" name="TextBox 55"/>
          <p:cNvSpPr txBox="1"/>
          <p:nvPr/>
        </p:nvSpPr>
        <p:spPr>
          <a:xfrm>
            <a:off x="9703040" y="4255554"/>
            <a:ext cx="11785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b="1" kern="0" dirty="0">
                <a:solidFill>
                  <a:srgbClr val="000000"/>
                </a:solidFill>
                <a:latin typeface="+mj-lt"/>
              </a:rPr>
              <a:t>MASTER in </a:t>
            </a:r>
          </a:p>
          <a:p>
            <a:pPr algn="ctr"/>
            <a:r>
              <a:rPr lang="en-US" sz="1000" b="1" kern="0" dirty="0">
                <a:solidFill>
                  <a:srgbClr val="000000"/>
                </a:solidFill>
                <a:latin typeface="+mj-lt"/>
              </a:rPr>
              <a:t>BIOMEDICAL </a:t>
            </a:r>
          </a:p>
          <a:p>
            <a:pPr algn="ctr"/>
            <a:r>
              <a:rPr lang="en-US" sz="1000" b="1" kern="0" dirty="0">
                <a:solidFill>
                  <a:srgbClr val="000000"/>
                </a:solidFill>
                <a:latin typeface="+mj-lt"/>
              </a:rPr>
              <a:t>SCIENCES</a:t>
            </a:r>
          </a:p>
          <a:p>
            <a:pPr algn="ctr"/>
            <a:r>
              <a:rPr lang="en-US" sz="1000" b="1" u="sng" kern="0" dirty="0">
                <a:solidFill>
                  <a:srgbClr val="000000"/>
                </a:solidFill>
                <a:latin typeface="+mj-lt"/>
              </a:rPr>
              <a:t>Fac. of Medicine</a:t>
            </a:r>
            <a:endParaRPr lang="en-US" sz="1000" kern="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6" name="TextBox 56"/>
          <p:cNvSpPr txBox="1"/>
          <p:nvPr/>
        </p:nvSpPr>
        <p:spPr>
          <a:xfrm>
            <a:off x="8204629" y="4241486"/>
            <a:ext cx="14117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kern="0" dirty="0">
                <a:solidFill>
                  <a:srgbClr val="000000"/>
                </a:solidFill>
                <a:latin typeface="+mj-lt"/>
              </a:rPr>
              <a:t>MASTER in </a:t>
            </a:r>
          </a:p>
          <a:p>
            <a:pPr algn="ctr"/>
            <a:r>
              <a:rPr lang="en-US" sz="1000" b="1" kern="0" dirty="0">
                <a:solidFill>
                  <a:srgbClr val="000000"/>
                </a:solidFill>
                <a:latin typeface="+mj-lt"/>
              </a:rPr>
              <a:t>PHARMACEUTICAL </a:t>
            </a:r>
          </a:p>
          <a:p>
            <a:pPr algn="ctr"/>
            <a:r>
              <a:rPr lang="en-US" sz="1000" b="1" kern="0" dirty="0">
                <a:solidFill>
                  <a:srgbClr val="000000"/>
                </a:solidFill>
                <a:latin typeface="+mj-lt"/>
              </a:rPr>
              <a:t>SCIENCES </a:t>
            </a:r>
          </a:p>
          <a:p>
            <a:pPr algn="ctr"/>
            <a:r>
              <a:rPr lang="en-US" sz="1000" b="1" u="sng" kern="0" dirty="0">
                <a:solidFill>
                  <a:srgbClr val="000000"/>
                </a:solidFill>
                <a:latin typeface="+mj-lt"/>
              </a:rPr>
              <a:t>Fac. of pharmacy</a:t>
            </a:r>
            <a:endParaRPr lang="en-US" sz="1000" u="sng" kern="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7" name="TextBox 54"/>
          <p:cNvSpPr txBox="1"/>
          <p:nvPr/>
        </p:nvSpPr>
        <p:spPr>
          <a:xfrm>
            <a:off x="1733844" y="3052361"/>
            <a:ext cx="8637562" cy="546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77" b="1" kern="0" dirty="0">
                <a:solidFill>
                  <a:schemeClr val="bg1"/>
                </a:solidFill>
              </a:rPr>
              <a:t>INTERFACULTY COURSE in TRANSLATIONAL MEDICINE</a:t>
            </a:r>
          </a:p>
          <a:p>
            <a:pPr algn="ctr"/>
            <a:r>
              <a:rPr lang="en-US" sz="1477" b="1" kern="0" dirty="0">
                <a:solidFill>
                  <a:schemeClr val="bg1"/>
                </a:solidFill>
              </a:rPr>
              <a:t>(5 credits)</a:t>
            </a:r>
          </a:p>
        </p:txBody>
      </p:sp>
      <p:sp>
        <p:nvSpPr>
          <p:cNvPr id="18" name="TextBox 57"/>
          <p:cNvSpPr txBox="1"/>
          <p:nvPr/>
        </p:nvSpPr>
        <p:spPr>
          <a:xfrm>
            <a:off x="2643181" y="4248942"/>
            <a:ext cx="129911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MASTER in </a:t>
            </a:r>
          </a:p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PUBLIC HEALTH</a:t>
            </a:r>
          </a:p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MANAGEMENT</a:t>
            </a:r>
          </a:p>
          <a:p>
            <a:pPr algn="ctr"/>
            <a:r>
              <a:rPr lang="en-US" sz="1000" b="1" u="sng" kern="0" dirty="0">
                <a:solidFill>
                  <a:sysClr val="windowText" lastClr="000000"/>
                </a:solidFill>
                <a:latin typeface="+mj-lt"/>
              </a:rPr>
              <a:t>Public Health School</a:t>
            </a:r>
            <a:endParaRPr lang="en-US" sz="1000" b="1" kern="0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19" name="TextBox 58"/>
          <p:cNvSpPr txBox="1"/>
          <p:nvPr/>
        </p:nvSpPr>
        <p:spPr>
          <a:xfrm>
            <a:off x="3944500" y="4263018"/>
            <a:ext cx="14964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MASTER in </a:t>
            </a:r>
          </a:p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BIOMEDICAL ENGINEERING</a:t>
            </a:r>
          </a:p>
          <a:p>
            <a:pPr algn="ctr"/>
            <a:r>
              <a:rPr lang="en-US" sz="1000" b="1" u="sng" kern="0" dirty="0">
                <a:solidFill>
                  <a:sysClr val="windowText" lastClr="000000"/>
                </a:solidFill>
                <a:latin typeface="+mj-lt"/>
              </a:rPr>
              <a:t>School of Engineering</a:t>
            </a:r>
          </a:p>
        </p:txBody>
      </p:sp>
      <p:sp>
        <p:nvSpPr>
          <p:cNvPr id="20" name="TextBox 1"/>
          <p:cNvSpPr txBox="1"/>
          <p:nvPr/>
        </p:nvSpPr>
        <p:spPr>
          <a:xfrm>
            <a:off x="5378818" y="4203470"/>
            <a:ext cx="1443956" cy="1258976"/>
          </a:xfrm>
          <a:prstGeom prst="rect">
            <a:avLst/>
          </a:prstGeom>
          <a:noFill/>
        </p:spPr>
        <p:txBody>
          <a:bodyPr wrap="square" tIns="90000" bIns="90000" rtlCol="0" anchor="t">
            <a:spAutoFit/>
          </a:bodyPr>
          <a:lstStyle/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MASTER in CHEMICAL and </a:t>
            </a:r>
          </a:p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MATERIALS ENGINEERING</a:t>
            </a:r>
          </a:p>
          <a:p>
            <a:pPr algn="ctr"/>
            <a:r>
              <a:rPr lang="en-US" sz="1000" b="1" u="sng" kern="0" dirty="0">
                <a:solidFill>
                  <a:sysClr val="windowText" lastClr="000000"/>
                </a:solidFill>
                <a:latin typeface="+mj-lt"/>
              </a:rPr>
              <a:t>School of </a:t>
            </a:r>
          </a:p>
          <a:p>
            <a:pPr algn="ctr"/>
            <a:r>
              <a:rPr lang="en-US" sz="1000" b="1" u="sng" kern="0" dirty="0">
                <a:solidFill>
                  <a:sysClr val="windowText" lastClr="000000"/>
                </a:solidFill>
                <a:latin typeface="+mj-lt"/>
              </a:rPr>
              <a:t>Engineering and Fac. of Sciences</a:t>
            </a:r>
            <a:endParaRPr lang="en-US" sz="1000" kern="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21" name="TextBox 55"/>
          <p:cNvSpPr txBox="1"/>
          <p:nvPr/>
        </p:nvSpPr>
        <p:spPr>
          <a:xfrm>
            <a:off x="6822775" y="4241487"/>
            <a:ext cx="129676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MASTER in </a:t>
            </a:r>
          </a:p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BIOCHEMISTRY AND MOLECULAR </a:t>
            </a:r>
          </a:p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AND CELLULAR BIOLOGY</a:t>
            </a:r>
          </a:p>
          <a:p>
            <a:pPr algn="ctr"/>
            <a:r>
              <a:rPr lang="en-US" sz="1000" b="1" u="sng" kern="0" dirty="0">
                <a:solidFill>
                  <a:sysClr val="windowText" lastClr="000000"/>
                </a:solidFill>
                <a:latin typeface="+mj-lt"/>
              </a:rPr>
              <a:t>Fac. of Sciences</a:t>
            </a:r>
            <a:endParaRPr lang="en-US" sz="1000" kern="0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22" name="TextBox 54"/>
          <p:cNvSpPr txBox="1"/>
          <p:nvPr/>
        </p:nvSpPr>
        <p:spPr>
          <a:xfrm>
            <a:off x="7811088" y="1828187"/>
            <a:ext cx="3427808" cy="7742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77" b="1" kern="0" dirty="0">
                <a:solidFill>
                  <a:schemeClr val="bg1"/>
                </a:solidFill>
              </a:rPr>
              <a:t>COMPLEMENTS in TRANSLATIONAL MEDICINE</a:t>
            </a:r>
          </a:p>
          <a:p>
            <a:pPr algn="ctr"/>
            <a:r>
              <a:rPr lang="en-US" sz="1477" b="1" kern="0" dirty="0">
                <a:solidFill>
                  <a:schemeClr val="bg1"/>
                </a:solidFill>
              </a:rPr>
              <a:t>(10 credits)</a:t>
            </a:r>
          </a:p>
        </p:txBody>
      </p:sp>
      <p:sp>
        <p:nvSpPr>
          <p:cNvPr id="23" name="Pijl-omhoog 22"/>
          <p:cNvSpPr/>
          <p:nvPr/>
        </p:nvSpPr>
        <p:spPr>
          <a:xfrm>
            <a:off x="1776046" y="3770138"/>
            <a:ext cx="211015" cy="281354"/>
          </a:xfrm>
          <a:prstGeom prst="upArrow">
            <a:avLst/>
          </a:prstGeom>
          <a:solidFill>
            <a:srgbClr val="002060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en-US" sz="1400" kern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Pijl-omhoog 23"/>
          <p:cNvSpPr/>
          <p:nvPr/>
        </p:nvSpPr>
        <p:spPr>
          <a:xfrm>
            <a:off x="3166400" y="3781858"/>
            <a:ext cx="211015" cy="281354"/>
          </a:xfrm>
          <a:prstGeom prst="upArrow">
            <a:avLst/>
          </a:prstGeom>
          <a:solidFill>
            <a:srgbClr val="002060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en-US" sz="1400" kern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Pijl-omhoog 24"/>
          <p:cNvSpPr/>
          <p:nvPr/>
        </p:nvSpPr>
        <p:spPr>
          <a:xfrm>
            <a:off x="4561443" y="3768977"/>
            <a:ext cx="211015" cy="281354"/>
          </a:xfrm>
          <a:prstGeom prst="upArrow">
            <a:avLst/>
          </a:prstGeom>
          <a:solidFill>
            <a:srgbClr val="002060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en-US" sz="1400" kern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Pijl-omhoog 25"/>
          <p:cNvSpPr/>
          <p:nvPr/>
        </p:nvSpPr>
        <p:spPr>
          <a:xfrm>
            <a:off x="5979904" y="3767824"/>
            <a:ext cx="211015" cy="281354"/>
          </a:xfrm>
          <a:prstGeom prst="upArrow">
            <a:avLst/>
          </a:prstGeom>
          <a:solidFill>
            <a:srgbClr val="002060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en-US" sz="1400" kern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Pijl-omhoog 26"/>
          <p:cNvSpPr/>
          <p:nvPr/>
        </p:nvSpPr>
        <p:spPr>
          <a:xfrm>
            <a:off x="7344466" y="3765476"/>
            <a:ext cx="211015" cy="281354"/>
          </a:xfrm>
          <a:prstGeom prst="upArrow">
            <a:avLst/>
          </a:prstGeom>
          <a:solidFill>
            <a:srgbClr val="002060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en-US" sz="1400" kern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Pijl-omhoog 27"/>
          <p:cNvSpPr/>
          <p:nvPr/>
        </p:nvSpPr>
        <p:spPr>
          <a:xfrm>
            <a:off x="8779366" y="3764405"/>
            <a:ext cx="211015" cy="281354"/>
          </a:xfrm>
          <a:prstGeom prst="upArrow">
            <a:avLst/>
          </a:prstGeom>
          <a:solidFill>
            <a:srgbClr val="002060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en-US" sz="1400" kern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Pijl-omhoog 28"/>
          <p:cNvSpPr/>
          <p:nvPr/>
        </p:nvSpPr>
        <p:spPr>
          <a:xfrm>
            <a:off x="10155623" y="3776128"/>
            <a:ext cx="211015" cy="281354"/>
          </a:xfrm>
          <a:prstGeom prst="upArrow">
            <a:avLst/>
          </a:prstGeom>
          <a:solidFill>
            <a:srgbClr val="002060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en-US" sz="1400" kern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Pijl-omhoog 29"/>
          <p:cNvSpPr/>
          <p:nvPr/>
        </p:nvSpPr>
        <p:spPr>
          <a:xfrm>
            <a:off x="10633927" y="2802816"/>
            <a:ext cx="211015" cy="1253244"/>
          </a:xfrm>
          <a:prstGeom prst="upArrow">
            <a:avLst/>
          </a:prstGeom>
          <a:solidFill>
            <a:srgbClr val="002060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en-US" sz="1400" kern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9647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vEGksz.vEmxHeRh91uGO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blank">
  <a:themeElements>
    <a:clrScheme name="Personnalisée 2">
      <a:dk1>
        <a:srgbClr val="000000"/>
      </a:dk1>
      <a:lt1>
        <a:srgbClr val="FFFFFF"/>
      </a:lt1>
      <a:dk2>
        <a:srgbClr val="177B57"/>
      </a:dk2>
      <a:lt2>
        <a:srgbClr val="808080"/>
      </a:lt2>
      <a:accent1>
        <a:srgbClr val="E2E2E2"/>
      </a:accent1>
      <a:accent2>
        <a:srgbClr val="BCDEC2"/>
      </a:accent2>
      <a:accent3>
        <a:srgbClr val="B2B2B2"/>
      </a:accent3>
      <a:accent4>
        <a:srgbClr val="4D4D4D"/>
      </a:accent4>
      <a:accent5>
        <a:srgbClr val="D2E0E6"/>
      </a:accent5>
      <a:accent6>
        <a:srgbClr val="79A2B3"/>
      </a:accent6>
      <a:hlink>
        <a:srgbClr val="737A9F"/>
      </a:hlink>
      <a:folHlink>
        <a:srgbClr val="8EC6A1"/>
      </a:folHlink>
    </a:clrScheme>
    <a:fontScheme name="Standard 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1"/>
          </a:solidFill>
        </a:ln>
        <a:effectLst/>
      </a:spPr>
      <a:bodyPr tIns="90000" bIns="90000" rtlCol="0" anchor="ctr" anchorCtr="0"/>
      <a:lstStyle>
        <a:defPPr algn="ctr">
          <a:defRPr sz="1400" dirty="0" smtClean="0">
            <a:solidFill>
              <a:srgbClr val="000000"/>
            </a:solidFill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tIns="90000" bIns="90000" rtlCol="0" anchor="t">
        <a:spAutoFit/>
      </a:bodyPr>
      <a:lstStyle>
        <a:defPPr algn="ctr">
          <a:defRPr sz="1400" dirty="0" smtClean="0">
            <a:solidFill>
              <a:srgbClr val="000000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</Words>
  <Application>Microsoft Office PowerPoint</Application>
  <PresentationFormat>Breedbeeld</PresentationFormat>
  <Paragraphs>64</Paragraphs>
  <Slides>2</Slides>
  <Notes>0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5" baseType="lpstr">
      <vt:lpstr>Arial</vt:lpstr>
      <vt:lpstr>blank</vt:lpstr>
      <vt:lpstr>think-cell Slide</vt:lpstr>
      <vt:lpstr>INTERFACULTY COURSE  IN TRANSLATIONAL MEDICINE (2016-2017)</vt:lpstr>
      <vt:lpstr>INTERFACULTY COURSE  IN TRANSLATIONAL MEDICINE (2017-2018)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INTERFACULTY COURSE  IN TRANSLATIONAL MEDICINE (2016-2017)</dc:title>
  <dc:creator>Hilde Stevens</dc:creator>
  <cp:lastModifiedBy>Hilde Stevens</cp:lastModifiedBy>
  <cp:revision>2</cp:revision>
  <dcterms:created xsi:type="dcterms:W3CDTF">2016-07-05T10:07:09Z</dcterms:created>
  <dcterms:modified xsi:type="dcterms:W3CDTF">2016-07-13T09:12:37Z</dcterms:modified>
</cp:coreProperties>
</file>